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2"/>
  </p:notesMasterIdLst>
  <p:handoutMasterIdLst>
    <p:handoutMasterId r:id="rId23"/>
  </p:handoutMasterIdLst>
  <p:sldIdLst>
    <p:sldId id="366" r:id="rId2"/>
    <p:sldId id="295" r:id="rId3"/>
    <p:sldId id="367" r:id="rId4"/>
    <p:sldId id="405" r:id="rId5"/>
    <p:sldId id="383" r:id="rId6"/>
    <p:sldId id="406" r:id="rId7"/>
    <p:sldId id="368" r:id="rId8"/>
    <p:sldId id="407" r:id="rId9"/>
    <p:sldId id="384" r:id="rId10"/>
    <p:sldId id="408" r:id="rId11"/>
    <p:sldId id="373" r:id="rId12"/>
    <p:sldId id="410" r:id="rId13"/>
    <p:sldId id="370" r:id="rId14"/>
    <p:sldId id="372" r:id="rId15"/>
    <p:sldId id="411" r:id="rId16"/>
    <p:sldId id="409" r:id="rId17"/>
    <p:sldId id="376" r:id="rId18"/>
    <p:sldId id="374" r:id="rId19"/>
    <p:sldId id="375" r:id="rId20"/>
    <p:sldId id="3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0473CCFF-1843-46D6-A4E2-805EE8CA8D6B}">
          <p14:sldIdLst>
            <p14:sldId id="366"/>
          </p14:sldIdLst>
        </p14:section>
        <p14:section name="1. Índice e Introducción" id="{D4C52459-B454-4C77-BBAB-F628406D55CE}">
          <p14:sldIdLst>
            <p14:sldId id="295"/>
            <p14:sldId id="367"/>
          </p14:sldIdLst>
        </p14:section>
        <p14:section name="Material Properties" id="{1BB49C38-DFA6-4DE9-9C36-114667617977}">
          <p14:sldIdLst>
            <p14:sldId id="405"/>
            <p14:sldId id="383"/>
          </p14:sldIdLst>
        </p14:section>
        <p14:section name="CAD" id="{8F9A5E1E-58B7-43A5-8752-E739A3E1D5D0}">
          <p14:sldIdLst>
            <p14:sldId id="406"/>
            <p14:sldId id="368"/>
          </p14:sldIdLst>
        </p14:section>
        <p14:section name="FEM" id="{53EB2BB9-A598-4341-BA1F-A8DECD871A73}">
          <p14:sldIdLst>
            <p14:sldId id="407"/>
            <p14:sldId id="384"/>
            <p14:sldId id="408"/>
            <p14:sldId id="373"/>
            <p14:sldId id="410"/>
          </p14:sldIdLst>
        </p14:section>
        <p14:section name="Results" id="{4A71C05A-B0F2-4742-8ACD-6DA3E4C9A72F}">
          <p14:sldIdLst>
            <p14:sldId id="370"/>
            <p14:sldId id="372"/>
            <p14:sldId id="411"/>
            <p14:sldId id="409"/>
            <p14:sldId id="376"/>
          </p14:sldIdLst>
        </p14:section>
        <p14:section name="Conclusiones" id="{C6E2EFF6-6F89-456E-B20D-301B6905638F}">
          <p14:sldIdLst>
            <p14:sldId id="374"/>
            <p14:sldId id="375"/>
          </p14:sldIdLst>
        </p14:section>
        <p14:section name="The END" id="{102872F3-D869-460B-9DAA-71F5CE0082E4}">
          <p14:sldIdLst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666F"/>
    <a:srgbClr val="CDA655"/>
    <a:srgbClr val="169E84"/>
    <a:srgbClr val="1BC7A6"/>
    <a:srgbClr val="7962CC"/>
    <a:srgbClr val="8497B0"/>
    <a:srgbClr val="4472C4"/>
    <a:srgbClr val="6C6B50"/>
    <a:srgbClr val="BD803D"/>
    <a:srgbClr val="7A5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263604-DCB0-47B7-890E-06ACC2996D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2CBBA-0C77-4FD8-AD9B-D50C847666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D8426-E99E-46D1-B1A6-F53A4F92308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A469B-55BF-4AB4-A2BB-AB282A344E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972E-E04F-4D06-B7C1-FE5512A8E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8584B-D908-4F4C-A3EE-DE670D55E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42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3:41.47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5 0 24575,'-1'42'0,"0"-29"0,0-1 0,1 0 0,0 0 0,1 1 0,0-1 0,1 0 0,0 0 0,1 0 0,1 0 0,6 15 0,-4-14 0,0 1 0,-1-1 0,-1 1 0,0 0 0,-1 0 0,0 0 0,1 25 0,-6 106 0,-1-60 0,3-80 0,1 28 0,-2-1 0,-1 0 0,-11 51 0,8-57 0,2 1 0,-2 34 0,4-33 0,-1-1 0,-7 30 0,2-12 0,2 0 0,2 0 0,6 86 0,-1-29 0,-2 551 0,1-644 0,0-1 0,1 0 0,0 0 0,0 0 0,0 0 0,1 0 0,0 0 0,6 8 0,-5-7 0,1 0 0,-1 1 0,-1 0 0,0 0 0,2 13 0,0 51 0,-4-50 0,1 1 0,7 37 0,-4-43 0,26 137 0,-23-104 0,1 0 0,3-1 0,25 70 0,-30-104 0,-2-5 0,0 0 0,-1 0 0,0 1 0,-1-1 0,-1 1 0,2 13 0,-1-3 0,0 0 0,2-1 0,12 38 0,5 15 0,4 49 0,0 26 0,-2-23 0,1 18 0,1-12 0,-15-76 0,2-1 0,3 0 0,35 84 0,-43-121 0,11 27 0,44 76 0,-32-56 0,-26-54 0,-1-1 0,2 1 0,0-1 0,0 0 0,1-1 0,0 0 0,9 10 0,60 80 0,-66-87 0,0 1 0,-1-1 0,-1 2 0,0-1 0,-1 1 0,-1 0 0,6 20 0,25 52 0,25 33 0,32 55 0,-54-100 0,-33-58 0,1-1 0,1 0 0,0-1 0,1 0 0,0 0 0,1-1 0,16 16 0,-18-20 0,0 0 0,0 0 0,-2 1 0,1 1 0,-1-1 0,9 23 0,-8-17 0,1-1 0,19 28 0,-21-34 0,0 0 0,-1 1 0,8 18 0,-10-19 0,1 0 0,0 0 0,1-1 0,-1 0 0,10 11 0,-5-7 0,-2 0 0,1 1 0,-2 0 0,0 0 0,0 0 0,-2 1 0,0 0 0,6 26 0,-5-16 0,2 0 0,12 25 0,38 65 0,-2-13 0,-16-31 0,27 39 0,9 20 0,-37-54 0,92 133 0,-108-173 0,34 71 0,-41-71 0,3-1 0,39 56 0,-17-33 0,-28-38 0,0-1 0,1-1 0,1 0 0,1-1 0,25 21 0,-26-25 0,0 1 0,-1 1 0,-1 0 0,0 1 0,16 28 0,-12-19 0,28 33 0,40 39 0,43 46 0,-101-113 0,-1 1 0,21 35 0,-26-33 0,-3 1 0,19 45 0,-24-47 0,2-2 0,1 0 0,30 44 0,-17-34 0,38 72 0,-57-94 0,74 124 0,-32-64 0,54 114 0,-90-163 0,0-1 0,29 35 0,-3-3 0,49 101 0,-10-13 0,-7-24 0,32 49 0,-84-137 0,23 47 0,13 25 0,114 167 0,-66-108 0,-48-68 0,17 31 0,-61-97 0,-8-19 0,-1 0 0,2 0 0,-1-1 0,2 0 0,0-1 0,1 1 0,0-2 0,0 1 0,16 13 0,-9-11 0,-2 0 0,1 1 0,-2 0 0,0 1 0,-1 0 0,18 33 0,-16-27 0,0 0 0,1-1 0,26 27 0,-23-28 0,-1 1 0,28 43 0,-29-39 0,1-1 0,22 23 0,-21-24 0,-1 1 0,-1 0 0,-2 1 0,0 1 0,-1 0 0,9 28 0,12 24 0,18-6 0,47 107 0,-53-99 0,-33-61 0,-2 1 0,0 1 0,14 34 0,-18-29 0,2-2 0,1 1 0,1-1 0,23 36 0,68 102 0,-82-130 0,-1 0 0,29 67 0,12 23 0,-2-43 0,-42-60 0,-2 0 0,0 0 0,12 24 0,94 157 0,-107-181 0,34 67 0,-37-64 0,2-1 0,0 0 0,26 34 0,-21-32 0,-1 0 0,-1 1 0,-2 0 0,13 32 0,-10-23 0,32 52 0,-32-58 0,-1 0 0,-1 1 0,10 30 0,15 31 0,-21-57 0,2 0 0,31 35 0,-4-5 0,-26-34-1365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4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1435 0 24575,'-565'0'0,"525"2"0,-52 9 0,53-5 0,-57 1 0,-507-8-1365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5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1911 27 24575,'0'-1'0,"0"0"0,-1 0 0,1-1 0,-1 1 0,0 0 0,1 0 0,-1 0 0,0 0 0,0 0 0,0 0 0,1 1 0,-1-1 0,0 0 0,0 0 0,0 1 0,0-1 0,0 0 0,-1 1 0,1-1 0,0 1 0,0-1 0,0 1 0,0 0 0,-1 0 0,1-1 0,0 1 0,-3 0 0,-39-4 0,37 4 0,-247-2 0,129 3 0,98 1 0,0 1 0,0 1 0,-45 12 0,46-8 0,-1-2 0,-1-1 0,-46 2 0,44-7 0,0 1 0,0 1 0,-46 9 0,31-4 0,1-2 0,-1-2 0,1-2 0,-49-4 0,-7 0 0,75 2 0,0-2 0,-30-6 0,30 4 0,0 1 0,-29 0 0,-39 6 0,-68-4 0,92-10 0,50 8 0,-1 1 0,-27-3 0,22 6-1365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6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28 0 24575,'-1'1'0,"0"-1"0,0 1 0,-1-1 0,1 1 0,0-1 0,0 1 0,0 0 0,0-1 0,1 1 0,-1 0 0,0 0 0,0 0 0,0 0 0,1-1 0,-1 1 0,0 0 0,1 1 0,-1-1 0,1 0 0,-1 0 0,1 0 0,-1 0 0,1 0 0,0 0 0,0 1 0,-1-1 0,1 2 0,-4 38 0,3-36 0,-2 437 0,6-226 0,-1-173 0,2 0 0,1-1 0,3 1 0,15 48 0,-2 10 0,-15-65 0,2 0 0,19 54 0,31 94 0,-8-23 0,-38-122 0,-2 0 0,9 65 0,-4-14 0,-4 5 0,3 12 0,-14-106 0,35 186 0,-30-158 0,14 46 0,-12-52 0,-1 1 0,-1-1 0,3 32 0,6 37 0,-3-33 0,-1-1 0,-4-22 0,4 71 0,-9-82 0,10 49 0,1 22 0,-9-67 0,0 1 0,2-1 0,10 32 0,-8-34 0,0 1 0,-2 0 0,2 46 0,-7-39 0,-1-4 0,2 1 0,1-1 0,10 53 0,-7-53 0,0-1 0,-1 39 0,7 42 0,3-23 0,16 70 0,-24-133-1365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7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24575,'19'1'0,"-1"1"0,35 7 0,-33-4 0,0-1 0,25 0 0,-26-3 0,10-1 0,0 2 0,57 10 0,-15-3 94,-56-9-459,0 2 0,0 0 1,23 6-1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8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81 2 24575,'3'-1'0,"0"1"0,0 0 0,0 0 0,0 0 0,0 0 0,0 0 0,-1 1 0,1 0 0,0-1 0,0 1 0,0 0 0,-1 0 0,1 0 0,0 1 0,-1-1 0,1 1 0,-1-1 0,0 1 0,1 0 0,-1 0 0,0 0 0,0 0 0,0 0 0,-1 1 0,1-1 0,0 0 0,-1 1 0,1 0 0,-1-1 0,0 1 0,0 0 0,0-1 0,0 1 0,-1 0 0,1 0 0,-1 0 0,0 0 0,1 0 0,-2 5 0,5 37 0,7 49 0,-4-43 0,-2 1 0,-2 0 0,-6 77 0,0-20 0,2-77 0,-2-1 0,-8 38 0,7-44 0,-6 28 0,2-11 0,1 0 0,-1 65 0,8-86 0,1 29 0,-2 0 0,-13 82 0,9-96 0,2 0 0,2 69 0,-1 20 0,-22 0 0,13-75 0,-3 26 0,-1 21 0,5-43 0,-1-3 0,-3 24 0,9-31-1365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24575,'0'48'0,"3"1"0,9 55 0,-2 13 0,-9-85 0,1-1 0,11 52 0,13 66 0,-19-76 0,-7-63 0,0 0 0,1 1 0,0-1 0,1 0 0,0 0 0,0 0 0,1 0 0,8 18 0,-4-13 0,-2-1 0,0 2 0,0-1 0,-1 0 0,-1 1 0,-1 0 0,0 0 0,-1 26 0,0-16 0,1 0 0,6 29 0,14 30 0,-11-47 0,-1 0 0,-3 1 0,4 43 0,-8-45 0,1 0 0,19 70 0,37 108 0,-52-185 0,-1-6 0,0 1 0,2-2 0,20 42 0,2-5 0,-26-47 0,1 0 0,0 0 0,2-1 0,-1 0 0,1 0 0,1 0 0,0-1 0,18 17 0,-20-22 2,0 0 0,0 1 0,-1 0 0,0 0 0,0 1-1,-1 0 1,0 0 0,-1 0 0,6 12 0,0 8-30,11 46 0,0 0-1300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490 0 24575,'1'1'0,"0"-1"0,0 1 0,0-1 0,0 1 0,0-1 0,0 1 0,0 0 0,0 0 0,0-1 0,0 1 0,0 0 0,0 0 0,-1 0 0,1 0 0,0 0 0,-1 0 0,1 0 0,-1 0 0,1 0 0,-1 0 0,1 0 0,-1 1 0,0-1 0,1 0 0,-1 0 0,0 0 0,0 2 0,5 39 0,-5-38 0,4 75 0,-8 99 0,1-158 0,-1 0 0,-1 0 0,-11 30 0,-5 17 0,-1 12 0,-7 32 0,24-90 0,-1-1 0,0-1 0,-2 1 0,0-1 0,-2 0 0,0-1 0,-18 26 0,-1 18 0,25-50 0,-1-1 0,0 1 0,-1-1 0,-11 17 0,4-9 0,1 1 0,0 1 0,-11 29 0,15-31 0,-1-1 0,0 0 0,-1 0 0,-1-1 0,-20 24 0,5-12-341,1 1 0,1 1-1,-29 52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0 0 24575,'2'1'0,"-1"-1"0,1 1 0,-1-1 0,0 1 0,1-1 0,-1 1 0,0 0 0,1 0 0,-1-1 0,0 1 0,0 0 0,0 0 0,0 0 0,0 0 0,0 0 0,0 1 0,0-1 0,0 0 0,1 3 0,15 31 0,-10-21 0,8 18 0,-2 1 0,16 57 0,1 5 0,51 150 0,-41-35 0,-34-193 0,0-1 0,2 0 0,0 0 0,1-1 0,0 0 0,1 0 0,1-1 0,1 0 0,15 14 0,22 30 0,73 122 0,-94-119 0,-25-50 0,2 1 0,0-1 0,0-1 0,1 1 0,7 10 0,38 53-1365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616 1 24575,'-1'23'0,"0"1"0,-2-1 0,0 1 0,-1-1 0,-2 0 0,0-1 0,-2 1 0,0-1 0,-2 0 0,-15 27 0,-57 100 0,58-90 0,15-37 0,0-1 0,-18 31 0,19-38 0,1 0 0,0 0 0,1 0 0,0 1 0,1 0 0,1 0 0,0 0 0,-1 17 0,-2 1 0,-1 1 0,-16 39 0,-11 41 0,27-87 0,-1-1 0,-1 0 0,-1 0 0,-2-1 0,-1-1 0,-20 29 0,26-41 0,-1 3 0,0 1 0,-1-1 0,-1 0 0,-1 0 0,-22 22 0,27-30-105,-4 2-147,0 1 0,1 1 0,0 0 0,-13 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24575,'0'8'0,"1"0"0,0 1 0,0-1 0,1 0 0,0 0 0,1 0 0,0 0 0,0 0 0,0-1 0,1 0 0,9 14 0,5 2 0,0 0 0,26 22 0,-29-30 0,0 1 0,-1 0 0,0 0 0,-1 2 0,12 21 0,72 147 0,-86-165 0,48 78 0,-27-57 0,-21-29 0,0 0 0,-1 1 0,0 1 0,-1 0 0,-1 0 0,0 1 0,9 30 0,-12-32 0,1-1 0,0 1 0,1-1 0,0 0 0,1 0 0,1-1 0,0 0 0,0-1 0,1 0 0,1 0 0,15 12 0,-11-9 0,-7-4 0,1 1 0,-2 0 0,0 0 0,0 0 0,-1 1 0,0 0 0,-1 1 0,-1-1 0,0 1 0,-1 0 0,3 18 0,-3-16 0,0-1 0,0 0 0,2 0 0,-1 0 0,2-1 0,0 0 0,0 0 0,2 0 0,13 19 0,30 18-1365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25.167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28 24575,'429'0'0,"-410"-1"0,0-1 0,33-8 0,34-3 0,428 12 0,-248 3 0,-247-1 0,0 1 0,33 7 0,33 4 0,40-14 0,52 2 0,-109 11 0,-50-7 0,1-2 0,27 2 0,669-3 0,-348-4 0,-332 1 0,10 1 0,-1 1 0,1 2 0,45 9 0,-39-5 0,0-2 0,1-2 0,80-6 0,-23 1 0,3811 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4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774 0 24575,'-3'1'0,"0"-1"0,1 1 0,-1 0 0,0 0 0,0 0 0,0 0 0,1 0 0,-1 0 0,0 1 0,1-1 0,0 1 0,-1 0 0,1 0 0,0 0 0,0 0 0,0 0 0,0 0 0,0 1 0,-2 3 0,-32 58 0,22-36 0,4-8 0,0 2 0,-6 22 0,-7 14 0,-6 17 0,19-46 0,-2 0 0,-18 33 0,-66 128 0,63-120 0,-69 109 0,86-153 0,-25 57 0,-8 13 0,-50 96 0,88-167 0,7-17-73,-3 9-112,-1 0 0,-1-1 1,0 0-1,-1 0 1,-1-1-1,-17 19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5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0 1 24575,'4'1'0,"-1"1"0,0 0 0,0 1 0,0-1 0,0 0 0,0 1 0,0 0 0,0 0 0,3 5 0,3 2 0,9 11 0,-1 0 0,-1 1 0,19 34 0,-21-32 0,1-1 0,1-1 0,30 34 0,-38-46 0,-1-1 0,-1 1 0,1 1 0,-2-1 0,1 1 0,-1 0 0,5 20 0,18 35 0,-17-43 0,15 42 0,-17-41 0,20 40 0,-23-50 0,0 0 0,-1 0 0,0 0 0,-1 1 0,3 25 0,-4-22 0,0-1 0,2 1 0,10 27 0,8 16 0,-19-49 0,0 1 0,0-1 0,1 0 0,1-1 0,0 1 0,0-1 0,1 0 0,1-1 0,0 1 0,0-1 0,10 9 0,-1-3 0,0 1 0,-2 1 0,0 0 0,13 22 0,-3 8 0,-21-39 0,0 1 0,1-1 0,0 0 0,1 0 0,8 9 0,-4-6-170,1 0-1,-1 1 0,-1 0 1,-1 1-1,0 0 0,0 0 1,5 17-1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6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57 1 24575,'1'59'0,"0"-20"0,-1 1 0,-2-1 0,-13 72 0,10-85 0,1 1 0,0 34 0,3-33 0,-2-1 0,-5 30 0,1-15 0,2 1 0,2 0 0,2 0 0,8 77 0,5-52 0,-8-50 0,0 1 0,1 27 0,19 126 0,-10-68 0,-2-27 0,-1-8 0,-5-39 0,2 47 0,-7-56 0,2 0 0,6 24 0,-5-24 0,0 1 0,1 23 0,-3 687 0,-5-357 0,4-305 0,0-12 0,-2 0 0,-16 109 0,5-107 0,2 1 0,-4 119 0,15-55-1365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7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31 24575,'29'0'0,"1"-1"0,-1-2 0,43-8 0,-27 4 0,0 2 0,0 2 0,87 5 0,-30 1 0,426-3 0,-509 1 0,0 1 0,33 8 0,34 3 0,31-1 0,-79-6 0,58 1 0,-4-6 0,108-4 0,-131-11-1365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8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634 1 24575,'-1'7'0,"-1"1"0,-1 0 0,1-1 0,-1 1 0,-5 8 0,0-1 0,-21 46 0,21-47 0,1 0 0,0 0 0,1 0 0,1 1 0,0 0 0,-4 25 0,0 5 0,-2 1 0,-31 81 0,14-49 0,7-19 0,9-25 0,-13 52 0,-2 21 0,-54 134 0,79-236 0,-8 25 0,1-3 0,-1-1 0,-2 0 0,-19 34 0,-32 56 0,47-84 0,-1-1 0,-1 0 0,-1-1 0,-37 43 0,44-60-1365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79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1 24575,'5'2'0,"0"0"0,-1 0 0,1 0 0,-1 1 0,1 0 0,-1 0 0,0 0 0,0 1 0,-1-1 0,1 1 0,6 8 0,1-1 0,22 30 0,-28-33 0,1 1 0,1-2 0,0 1 0,10 9 0,-1-4 0,0 1 0,-1 1 0,-1 0 0,20 26 0,-17-15 0,-1 2 0,-1 0 0,-2 0 0,0 1 0,-2 1 0,-1 0 0,5 33 0,-7-34 0,-2-10 0,-1 1 0,-1 0 0,-1 0 0,1 22 0,-2-27 0,0-1 0,1 1 0,1-1 0,0 1 0,1-1 0,0 0 0,1-1 0,14 24 0,-9-18 0,-1 1 0,-1 0 0,7 26 0,-14-37 0,3 10 0,0-1 0,1 0 0,11 23 0,-14-36 0,-1 0 0,1-1 0,1 1 0,-1-1 0,1 1 0,-1-1 0,1 0 0,0 0 0,1 0 0,-1-1 0,1 0 0,0 0 0,-1 0 0,1 0 0,9 3 0,-3-2 0,0 1 0,0 1 0,0 0 0,-1 0 0,0 1 0,0 0 0,17 17 0,-3 2 0,28 39 0,-29-36 0,31 33 0,-43-51 0,0 1 0,0-1 0,-1 2 0,-1 0 0,0 0 0,-1 0 0,-1 1 0,0 1 0,9 24 0,-12-27 0,1 0 0,0 0 0,1 0 0,1-1 0,0 1 0,0-2 0,1 1 0,0-1 0,1 0 0,0-1 0,1 0 0,-1 0 0,2-1 0,-1-1 0,1 1 0,1-2 0,18 9 0,-13-8-1365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719 0 24575,'-1'8'0,"-1"-1"0,1 1 0,-2-1 0,1 0 0,-1 0 0,0 0 0,0 0 0,-1 0 0,0 0 0,0-1 0,0 0 0,-1 0 0,0 0 0,-10 8 0,-20 30 0,-7 17 0,15-23 0,1 1 0,-37 77 0,50-84 0,6-12 0,-2 0 0,0 0 0,-1-1 0,-1 0 0,-24 31 0,22-34 0,1 1 0,1 1 0,0 0 0,-15 36 0,18-36 0,-1 0 0,0 0 0,-1-1 0,-1 0 0,-19 22 0,22-29 0,1-1 0,1 1 0,-1 1 0,2-1 0,-6 14 0,-9 15 0,-16 27 0,-57 91 0,63-112-1365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24575,'0'3'0,"1"-1"0,0 1 0,0 0 0,0-1 0,0 1 0,0-1 0,0 0 0,1 1 0,-1-1 0,1 0 0,-1 0 0,1 0 0,0 0 0,0 0 0,4 3 0,37 27 0,-37-29 0,13 14 0,0 0 0,0 0 0,-2 2 0,0 0 0,25 39 0,76 138 0,-106-175 0,23 32 0,-26-42 0,-1 1 0,0 0 0,-1 1 0,0 0 0,6 17 0,34 93 0,-40-108 0,1-1 0,0 0 0,1-1 0,1 0 0,0 0 0,13 12 0,26 19 0,-35-33 0,0 1 0,-1 1 0,0 0 0,-1 1 0,0 1 0,10 16 0,-1 3 0,14 27 0,-27-46-21,0-1-1,1 0 1,1-1-1,0 0 1,1-1-1,25 22 1,-8-6-1194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42.502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0 1 24575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4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0,0 3 0,0 2 0,0 1 0,4 0 0,2 0 0,-1 0 0,0 0 0,-2 0 0,-1-1 0,-1 0 0,-1 1 0,0-1 0,4-4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5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24575,'1'40'0,"1"-1"0,10 52 0,-2 12 0,-10-85 0,1 1 0,0 0 0,2 0 0,0-1 0,1 1 0,1-1 0,11 26 0,-9-27-1365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6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24575,'2'42'0,"9"53"0,-5-53 0,1 56 0,-8-47 0,0-17 0,1 1 0,1-1 0,2 1 0,9 39 0,1-24 0,-4-10 0,1 0 0,27 63 0,-20-71-1365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7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2 0 24575,'-2'98'0,"5"107"0,22-79 0,1-1 0,19 46-1365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8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24575,'2'43'0,"9"52"0,-5-54 0,1 58 0,-10 38 0,6 153 0,21-163 0,-18-84-1365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89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24575,'0'18'0,"-1"18"0,2-1 0,2 1 0,9 51 0,39 164 0,-46-221-57,-1 1-1,-2-1 0,-3 53 0,0-41-1076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0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24575,'19'53'0,"-14"-23"0,-1 49 0,-3-52 0,0 0 0,9 45 0,5 13-1365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1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294 0 24575,'0'11'0,"-1"0"0,0 0 0,0 0 0,-1 0 0,-1-1 0,0 1 0,0-1 0,-1 1 0,0-1 0,-1 0 0,-6 11 0,-5 0 0,1 0 0,-2-2 0,-30 28 0,-113 109-1365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2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0 24575,'7'2'0,"0"1"0,0-1 0,0 1 0,-1 0 0,1 1 0,-1 0 0,10 7 0,-14-9 0,4 2 0,-1 1 0,1 0 0,-1 0 0,0 0 0,0 1 0,-1-1 0,1 1 0,-1 1 0,5 11 0,22 65 0,-27-68 0,0-1 0,1 1 0,1-1 0,0 0 0,1-1 0,14 22 0,-12-26-1,0-1-1,0 1 0,1-1 1,0-1-1,13 7 0,5 5-1353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3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1 0 24575,'2'1'0,"-1"-1"0,1 1 0,-1 0 0,1 0 0,-1 0 0,1 0 0,-1 0 0,0 1 0,1-1 0,-1 0 0,0 0 0,0 1 0,0-1 0,0 1 0,0-1 0,0 1 0,1 2 0,13 30 0,-11-18 0,0 1 0,-2 0 0,0-1 0,-1 1 0,0 0 0,-3 19 0,1-17 0,1-1 0,0 0 0,2 1 0,6 32 0,12 54-1365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4:46.477"/>
    </inkml:context>
    <inkml:brush xml:id="br0">
      <inkml:brushProperty name="width" value="0.2" units="cm"/>
      <inkml:brushProperty name="height" value="0.2" units="cm"/>
      <inkml:brushProperty name="color" value="#169E84"/>
    </inkml:brush>
  </inkml:definitions>
  <inkml:trace contextRef="#ctx0" brushRef="#br0">0 28 24575,'1460'0'0,"-1441"1"0,0 1 0,33 7 0,34 4 0,21 0 0,-73-8 0,51 3 0,-47-6 0,47 8 0,-49-4 0,56 1 0,437-8 0,-499-1 0,54-9 0,23-2 0,17 15 0,59-4 0,-116-10 0,-48 8 0,0 0 0,27-1 0,418 4 0,-223 3 0,-222-3 0,0-1 0,33-8 0,33-3 0,630 11 0,-348 5 0,-229-1 0,151-5 0,-222-9 0,-48 8 0,0 0 0,27-1 0,669 3 0,-348 5 0,-228-6 0,149 6 0,-221 9 0,-48-7 0,0-2 0,26 2 0,50-5 0,-58-1 0,0 1 0,1 2 0,68 12 0,-80-10 0,1 0 0,0-2 0,51-2 0,-50-1 0,0 1 0,0 2 0,41 7 0,-6 0 0,0-2 0,0-3 0,105-7 0,-42 1 0,1056 2-1365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4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0,4 3 0,2 2 0,0 1 0,-2 0 0,3-4 0,1-2 0,-2 0 0,-1 2 0,-2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5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24575,'0'4'0,"0"6"0,0 5 0,0 5 0,0 3 0,0 2 0,0 0 0,0 6 0,0 1 0,0-1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96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0 1 24575,'4'0'0,"1"0"0,-1 1 0,0 0 0,1 0 0,-1 0 0,0 1 0,0-1 0,0 1 0,0 0 0,-1 0 0,1 0 0,0 1 0,-1-1 0,1 1 0,-1 0 0,0 0 0,0 0 0,0 1 0,-1-1 0,6 8 0,3 8 0,-1 0 0,0 1 0,7 22 0,5 9 0,-11-25-455,0 0 0,8 31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15:26.292"/>
    </inkml:context>
    <inkml:brush xml:id="br0">
      <inkml:brushProperty name="width" value="0.2" units="cm"/>
      <inkml:brushProperty name="height" value="0.2" units="cm"/>
      <inkml:brushProperty name="color" value="#CDA655"/>
    </inkml:brush>
  </inkml:definitions>
  <inkml:trace contextRef="#ctx0" brushRef="#br0">78 0 24575,'0'454'0,"-2"-423"0,-9 53 0,-2 22 0,11 746 0,5-415 0,-3-437 0,-1 33 0,2 1 0,1-1 0,11 52 0,-6-42 0,-2 0 0,-2 1 0,-2-1 0,-5 50 0,2 9 0,2 1156 0,-2-1229 0,-9 54 0,5-52 0,-1 52 0,5-63 0,0 1 0,-7 27 0,-3 38 0,10 663 0,5-366 0,-3 749 0,1-1103 0,11 56 0,-7-55 0,3 52 0,-6-36 0,10 51 0,-1-15 0,0-14 0,-6-45 0,-1 1 0,0 23 0,0 16 0,12 67 0,-9-57 0,-3 1 0,-7 80 0,1-29 0,2 2591 0,-1-2698 0,-1 0 0,-1 0 0,-5 18 0,4-16 0,0-1 0,-1 28 0,-11 85 0,6-64 0,-1-2 0,6-41 0,1 1 0,0 34 0,4-31 0,-1 1 0,-1-1 0,-10 44 0,6-29 0,1-1 0,1 1 0,3 0 0,5 48 0,-1 8 0,-3 429 0,-1-510 0,-1 0 0,-8 33 0,-3 33 0,12 480 0,3-274 0,-1-270 0,1 0 0,10 39 0,-2-11 0,13 42 93,-15-63-822,9 55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0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32 1 24575,'1'20'0,"2"1"0,0 0 0,1-1 0,10 29 0,-7-26 0,-1 0 0,-1 0 0,2 29 0,6 40 0,-8-65 0,-1 0 0,0 27 0,-3 14 0,-4 116 0,-9-101 0,7-51 0,-3 55 0,9 592 0,-3-657 0,0 0 0,-1-1 0,-2 1 0,-8 26 0,6-25 0,1 0 0,1 1 0,-2 32 0,4 488 0,6-268 0,-3-247 0,-1-1 0,-1 1 0,-10 46 0,5-32 0,2 1 0,2-1 0,2 1 0,4 49 0,0 8 0,10 59 0,0 6 0,-14 589 0,0-741 32,0 0 1,-1 1-1,-6 18 0,-2 19-1526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1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29 1 24575,'1'0'0,"0"1"0,1-1 0,-1 1 0,0-1 0,0 1 0,0-1 0,0 1 0,0 0 0,0 0 0,-1 0 0,1-1 0,0 1 0,0 0 0,0 0 0,-1 0 0,1 0 0,-1 0 0,1 0 0,0 1 0,-1-1 0,0 0 0,1 0 0,-1 0 0,0 0 0,0 1 0,1-1 0,-1 2 0,4 38 0,-3-36 0,2 437 0,-6-226 0,5-108 0,-5 120 0,0-205 0,0-1 0,-2 0 0,-9 25 0,7-27 0,2-1 0,0 1 0,1 0 0,-1 28 0,3 4 0,6 198 0,21-123 0,-15-72 0,-4-25 0,4 61 0,2-4 0,-7-65 0,-2 0 0,2 23 0,-5 26 0,-1-38 0,1 1 0,2-1 0,11 58 0,-6-48 0,-2-1 0,-2 1 0,-1-1 0,-6 54 0,1 5 0,3 704 0,-2-782-43,-1-1 0,0 1-1,-2-1 1,-12 36 0,6-22-1106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2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454 3344 24575,'0'0'0,"1"0"0,0 0 0,-1 0 0,1-1 0,-1 1 0,1 0 0,0 0 0,-1-1 0,1 1 0,-1 0 0,1-1 0,-1 1 0,1-1 0,-1 1 0,0-1 0,1 1 0,-1-1 0,1 1 0,-1-1 0,0 1 0,1-1 0,-1 1 0,0-1 0,0 1 0,1-1 0,-1 0 0,0 1 0,0-1 0,0 0 0,0 1 0,0-1 0,0 1 0,0-1 0,0 0 0,0 1 0,0-1 0,0 0 0,0 1 0,-1-1 0,1 1 0,0-1 0,0 0 0,-1 1 0,1-1 0,-1 0 0,-13-35 0,12 31 0,-3-10 0,0-1 0,1 0 0,1 0 0,1 0 0,-1-22 0,2 21 0,-1-1 0,0 1 0,-2 0 0,-8-27 0,1 9 0,2-1 0,0 0 0,-2-38 0,6 40 0,1-3 0,1-62 0,4 69 0,-2 1 0,-1-1 0,-10-52 0,5 55 0,-8-27 0,3-1 0,1 0 0,4-1 0,-2-63 0,7 67 0,-12-73 0,5 53 0,-16-81 0,14 87 0,6 40 0,1 0 0,-1-32 0,5 29 0,0 1 0,-3 0 0,-9-49 0,-14-73 0,1-27 0,11 73 0,3 13 0,0-6 0,9 66 0,-9-48 0,-14-122 0,20 173 0,1 1 0,0-29 0,3 29 0,-1 0 0,-8-35 0,-1 15-341,2-1 0,2 0-1,-2-74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4:39:33.263"/>
    </inkml:context>
    <inkml:brush xml:id="br0">
      <inkml:brushProperty name="width" value="0.2" units="cm"/>
      <inkml:brushProperty name="height" value="0.2" units="cm"/>
      <inkml:brushProperty name="color" value="#D1666F"/>
    </inkml:brush>
  </inkml:definitions>
  <inkml:trace contextRef="#ctx0" brushRef="#br0">2 1 24575,'-2'111'0,"4"123"0,24-74 0,-1 18 0,0-5 0,-20-143 0,2 0 0,18 50 0,-16-55 0,-2 0 0,0 0 0,-1 0 0,3 36 0,-6-32 0,1 0 0,14 46 0,-11-49 0,-1 1 0,-1-1 0,2 38 0,6 47 0,-8-78 0,2 51 0,-6-74 0,0 1 0,1-1 0,0 1 0,0-1 0,1 0 0,0 0 0,5 10 0,9 29 0,-1 46 0,-4-19 0,12 73 0,-19-122 0,2 46 0,-7-54 0,2-1 0,0 1 0,1-1 0,0 0 0,11 31 0,1-13 0,-1 0 0,-2 1 0,-2 0 0,-2 1 0,-1 1 0,2 41 0,3 0 0,0-4 0,1 37 95,-7-72-825,1 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7E711-CEA8-4F44-9C8A-0E4502013C80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E82FB-56E8-43A1-9D34-8792C741A1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6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9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41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F17B6-3408-41B0-B6C1-90CCD445AC8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9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Poner</a:t>
            </a:r>
            <a:r>
              <a:rPr lang="en-GB" dirty="0"/>
              <a:t> a la </a:t>
            </a:r>
            <a:r>
              <a:rPr lang="en-GB" dirty="0" err="1"/>
              <a:t>izquierda</a:t>
            </a:r>
            <a:r>
              <a:rPr lang="en-GB" dirty="0"/>
              <a:t>:</a:t>
            </a:r>
          </a:p>
          <a:p>
            <a:r>
              <a:rPr lang="en-GB" dirty="0"/>
              <a:t>	Specs</a:t>
            </a:r>
          </a:p>
          <a:p>
            <a:r>
              <a:rPr lang="en-GB" dirty="0"/>
              <a:t>	      - </a:t>
            </a:r>
            <a:r>
              <a:rPr lang="en-GB" dirty="0" err="1"/>
              <a:t>Duracion</a:t>
            </a:r>
            <a:endParaRPr lang="en-GB" dirty="0"/>
          </a:p>
          <a:p>
            <a:r>
              <a:rPr lang="en-GB" dirty="0"/>
              <a:t>	      - </a:t>
            </a:r>
            <a:r>
              <a:rPr lang="en-GB" dirty="0" err="1"/>
              <a:t>tipo</a:t>
            </a:r>
            <a:r>
              <a:rPr lang="en-GB" dirty="0"/>
              <a:t> de control </a:t>
            </a:r>
            <a:r>
              <a:rPr lang="en-GB" dirty="0" err="1"/>
              <a:t>térmico</a:t>
            </a:r>
            <a:r>
              <a:rPr lang="en-GB" dirty="0"/>
              <a:t> (active </a:t>
            </a:r>
            <a:r>
              <a:rPr lang="en-GB" dirty="0" err="1"/>
              <a:t>pasivo</a:t>
            </a:r>
            <a:r>
              <a:rPr lang="en-GB" dirty="0"/>
              <a:t>)</a:t>
            </a:r>
          </a:p>
          <a:p>
            <a:r>
              <a:rPr lang="en-GB" dirty="0"/>
              <a:t>	      - </a:t>
            </a:r>
            <a:r>
              <a:rPr lang="en-GB" dirty="0" err="1"/>
              <a:t>temperaturas</a:t>
            </a:r>
            <a:r>
              <a:rPr lang="en-GB" dirty="0"/>
              <a:t> vs </a:t>
            </a:r>
            <a:r>
              <a:rPr lang="en-GB" dirty="0" err="1"/>
              <a:t>operacionales</a:t>
            </a:r>
            <a:r>
              <a:rPr lang="en-GB" dirty="0"/>
              <a:t> payload</a:t>
            </a:r>
          </a:p>
          <a:p>
            <a:endParaRPr lang="en-GB" dirty="0"/>
          </a:p>
          <a:p>
            <a:r>
              <a:rPr lang="en-GB" dirty="0" err="1"/>
              <a:t>Poner</a:t>
            </a:r>
            <a:r>
              <a:rPr lang="en-GB" dirty="0"/>
              <a:t> a la </a:t>
            </a:r>
            <a:r>
              <a:rPr lang="en-GB" dirty="0" err="1"/>
              <a:t>derecha</a:t>
            </a:r>
            <a:r>
              <a:rPr lang="en-GB" dirty="0"/>
              <a:t>:</a:t>
            </a:r>
          </a:p>
          <a:p>
            <a:r>
              <a:rPr lang="en-GB" dirty="0"/>
              <a:t>	 </a:t>
            </a:r>
            <a:r>
              <a:rPr lang="en-GB" dirty="0" err="1"/>
              <a:t>Instrumentos</a:t>
            </a:r>
            <a:r>
              <a:rPr lang="en-GB" dirty="0"/>
              <a:t> de control </a:t>
            </a:r>
            <a:r>
              <a:rPr lang="en-GB" dirty="0" err="1"/>
              <a:t>térmico</a:t>
            </a:r>
            <a:r>
              <a:rPr lang="en-GB" dirty="0"/>
              <a:t> </a:t>
            </a:r>
            <a:r>
              <a:rPr lang="en-GB" dirty="0" err="1"/>
              <a:t>empleados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 </a:t>
            </a:r>
            <a:r>
              <a:rPr lang="en-GB" dirty="0" err="1">
                <a:sym typeface="Wingdings" panose="05000000000000000000" pitchFamily="2" charset="2"/>
              </a:rPr>
              <a:t>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detalle</a:t>
            </a:r>
            <a:endParaRPr lang="en-GB" dirty="0"/>
          </a:p>
          <a:p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82FB-56E8-43A1-9D34-8792C741A1C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71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1DB9-72AB-4E93-B934-FDA1758C5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504" y="1122363"/>
            <a:ext cx="802849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8CCB-289A-4220-A180-103838A40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04" y="3602038"/>
            <a:ext cx="802849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E3F0-0198-4BF0-81D3-72913EBB8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2786-B895-4119-93B7-E23F2DC20CA6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219E-A506-49E3-A5F0-29539C5D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0BBEB5-A24D-4334-AF28-154E4FDB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2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6580-319D-4F48-8AB0-459F31B8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E99D3-B07E-43F4-803E-177404427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9388-BDCE-467B-B774-45B4726C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594A-0711-4F49-8B86-729EA6088FF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C5C0-0504-4AE5-88A4-5F0533E15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E6B6B0-A677-4ADF-8D49-D5E3C5C1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36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1F798-B4B5-4ADB-B2E8-BED7A602E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10600" y="365125"/>
            <a:ext cx="27432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84421-DC8E-4B7A-A189-4B3AABE51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25102" y="365125"/>
            <a:ext cx="6740167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E6E04-B87A-4492-8E9D-C401944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29E83-64DE-4F15-9E63-387AEE98C347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8746-E3E0-4CA9-B0F3-E2B8079AB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B8B2B9-323D-410B-8D8F-83F8282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0AC4-19DA-4A21-ADB6-325C0C18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84" y="365125"/>
            <a:ext cx="9741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8C099-283B-4EAF-89D7-41061D328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84" y="1825625"/>
            <a:ext cx="974181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5F3C-8B4F-426F-9015-EA044F50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1983" y="6356350"/>
            <a:ext cx="3172117" cy="365125"/>
          </a:xfrm>
        </p:spPr>
        <p:txBody>
          <a:bodyPr/>
          <a:lstStyle/>
          <a:p>
            <a:fld id="{010E77F7-13CC-498E-A8B7-E687DAE980F4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A4E2-8A1B-4CC2-9873-39D7C7A7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1302" y="6356350"/>
            <a:ext cx="291209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D296-556F-4866-B3A3-243BB38E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A8C3-0E76-4491-B713-5CB3B18D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41" y="1709738"/>
            <a:ext cx="89059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532D2-C0DA-4EA4-B4E9-31AB184C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542" y="4589463"/>
            <a:ext cx="89059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D813E-4BBE-41F2-8B28-461973081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3485-436E-424A-B8F9-83128F26C60D}" type="datetime1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2574F-AF45-444B-B513-0FCD81FF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810636-E52B-43E7-AD60-539F0ACC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58EB-84B0-4D76-A405-92DB280A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3F7F-02F5-4332-AF75-2436DD8DA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5102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336D6-C701-4B7C-8E8B-1521FF91E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7616" y="1825625"/>
            <a:ext cx="4736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B9BFD-8717-40D0-873E-FDD99B88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557A0-EFA2-41F1-8A53-F74B1A1A4942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13A8-12F2-4DC3-B030-8F2AAD2A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7034F-3B44-4668-B82F-8254855C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F251-1792-4E6A-B8A2-52E4F249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2" y="365125"/>
            <a:ext cx="963028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51CB3-106F-42BE-9334-083B0B56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1" y="1681163"/>
            <a:ext cx="4727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4BA24-07BB-488B-9315-D2F539C55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25100" y="2505075"/>
            <a:ext cx="47273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39513-1A59-4CAB-8D0D-7BE6908B5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7042" y="1681163"/>
            <a:ext cx="47283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A20D3-6CB9-4341-B6CE-3A8B3A4E8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7043" y="2505075"/>
            <a:ext cx="47283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9EB855-3FC2-4F17-89FE-D0393E08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5158-C0CA-4A4B-ADC3-71FBA315D209}" type="datetime1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B7A10-9E56-4271-A302-762A4B80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19BD35-7690-43CF-A6A9-15DB4B1A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E45E-275A-4F86-B6B5-5C440AA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7FCCE-4C6C-47AE-BE6B-CFBA3DB9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611F-CD87-4876-B172-4944777C4C5C}" type="datetime1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6BF28-0AAA-4E78-885B-2C14AF4E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5FE6-5CC8-4767-B20E-68FCE0F5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6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55F5-4D90-41D0-B88C-F6B3138D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9028-B3E7-4F57-98B4-246BB843A76A}" type="datetime1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F0DDF-AB72-4CE4-AE1C-03299579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528E1D-56F7-48DE-A9CF-66602617FAEB}"/>
              </a:ext>
            </a:extLst>
          </p:cNvPr>
          <p:cNvCxnSpPr/>
          <p:nvPr userDrawn="1"/>
        </p:nvCxnSpPr>
        <p:spPr>
          <a:xfrm>
            <a:off x="1758494" y="373269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ABD90-B8F3-4981-81E5-853873187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988" y="2347913"/>
            <a:ext cx="5768975" cy="12811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CDA65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C4AE3E9-1F2B-476E-A2DB-12A9C80F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61196-EB7E-4829-B2DC-A3F3572BD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89" y="35350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5363-9103-46C8-B7FA-743D9812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594" y="987425"/>
            <a:ext cx="5378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019C-DD37-466C-9C0C-94BA78BC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0588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7EAB8-CFE7-46EF-AD6C-5E92A618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C0648-7928-4D31-865A-ABD5FC070754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D94A2-0BFB-4E9F-AE4D-9B27236E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53F119-0F73-4B40-838C-23CAC93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95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00E77-FCC8-4E7F-BAA8-C81FC2BF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3" y="44926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8EFCA-B5C0-4C7A-BCF2-10844BEA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764" y="987425"/>
            <a:ext cx="552962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80D3-20A2-4987-8F3B-46016480F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25103" y="204946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67AFF-2C2F-4AEE-A9C6-DF0C945E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D40-F4E4-443D-9843-D995C8AA2D74}" type="datetime1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C44-0D49-4DA6-9E33-7D397C37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535065-5B72-4B7D-BD7F-D533FBDB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52575-A8E2-47C8-AE37-31A330BF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104" y="365125"/>
            <a:ext cx="9628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E393-72CD-4E69-928F-AA8E0E96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5104" y="1825625"/>
            <a:ext cx="9628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BED4-1DA9-42EA-B2A6-6F1EEB307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25103" y="6356350"/>
            <a:ext cx="2111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1384B-BD07-4952-B978-AAEC67E11F23}" type="datetime1">
              <a:rPr lang="en-US" smtClean="0"/>
              <a:t>11/30/2021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3F70-5BFC-4949-B54D-80C27B81F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39FCD6-5552-4773-B0CE-782FC69E0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417" y="63277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CDA655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picture containing fabric&#10;&#10;Description automatically generated">
            <a:extLst>
              <a:ext uri="{FF2B5EF4-FFF2-40B4-BE49-F238E27FC236}">
                <a16:creationId xmlns:a16="http://schemas.microsoft.com/office/drawing/2014/main" id="{07E9D75F-62AE-4356-974A-2861390BB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74"/>
          <a:stretch/>
        </p:blipFill>
        <p:spPr>
          <a:xfrm>
            <a:off x="0" y="0"/>
            <a:ext cx="1462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customXml" Target="../ink/ink23.xml"/><Relationship Id="rId21" Type="http://schemas.openxmlformats.org/officeDocument/2006/relationships/customXml" Target="../ink/ink14.xml"/><Relationship Id="rId34" Type="http://schemas.openxmlformats.org/officeDocument/2006/relationships/image" Target="../media/image45.png"/><Relationship Id="rId42" Type="http://schemas.openxmlformats.org/officeDocument/2006/relationships/image" Target="../media/image49.png"/><Relationship Id="rId47" Type="http://schemas.openxmlformats.org/officeDocument/2006/relationships/customXml" Target="../ink/ink27.xml"/><Relationship Id="rId50" Type="http://schemas.openxmlformats.org/officeDocument/2006/relationships/image" Target="../media/image53.png"/><Relationship Id="rId55" Type="http://schemas.openxmlformats.org/officeDocument/2006/relationships/image" Target="../media/image55.png"/><Relationship Id="rId63" Type="http://schemas.openxmlformats.org/officeDocument/2006/relationships/image" Target="../media/image59.png"/><Relationship Id="rId68" Type="http://schemas.openxmlformats.org/officeDocument/2006/relationships/customXml" Target="../ink/ink38.xml"/><Relationship Id="rId76" Type="http://schemas.openxmlformats.org/officeDocument/2006/relationships/customXml" Target="../ink/ink42.xml"/><Relationship Id="rId7" Type="http://schemas.openxmlformats.org/officeDocument/2006/relationships/customXml" Target="../ink/ink7.xml"/><Relationship Id="rId71" Type="http://schemas.openxmlformats.org/officeDocument/2006/relationships/image" Target="../media/image63.png"/><Relationship Id="rId2" Type="http://schemas.openxmlformats.org/officeDocument/2006/relationships/image" Target="../media/image28.png"/><Relationship Id="rId16" Type="http://schemas.openxmlformats.org/officeDocument/2006/relationships/image" Target="../media/image36.png"/><Relationship Id="rId29" Type="http://schemas.openxmlformats.org/officeDocument/2006/relationships/customXml" Target="../ink/ink18.xml"/><Relationship Id="rId11" Type="http://schemas.openxmlformats.org/officeDocument/2006/relationships/customXml" Target="../ink/ink9.xml"/><Relationship Id="rId24" Type="http://schemas.openxmlformats.org/officeDocument/2006/relationships/image" Target="../media/image40.png"/><Relationship Id="rId32" Type="http://schemas.openxmlformats.org/officeDocument/2006/relationships/image" Target="../media/image44.png"/><Relationship Id="rId37" Type="http://schemas.openxmlformats.org/officeDocument/2006/relationships/customXml" Target="../ink/ink22.xml"/><Relationship Id="rId40" Type="http://schemas.openxmlformats.org/officeDocument/2006/relationships/image" Target="../media/image48.png"/><Relationship Id="rId45" Type="http://schemas.openxmlformats.org/officeDocument/2006/relationships/customXml" Target="../ink/ink26.xml"/><Relationship Id="rId53" Type="http://schemas.openxmlformats.org/officeDocument/2006/relationships/image" Target="../media/image54.png"/><Relationship Id="rId58" Type="http://schemas.openxmlformats.org/officeDocument/2006/relationships/customXml" Target="../ink/ink33.xml"/><Relationship Id="rId66" Type="http://schemas.openxmlformats.org/officeDocument/2006/relationships/customXml" Target="../ink/ink37.xml"/><Relationship Id="rId74" Type="http://schemas.openxmlformats.org/officeDocument/2006/relationships/customXml" Target="../ink/ink41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49" Type="http://schemas.openxmlformats.org/officeDocument/2006/relationships/customXml" Target="../ink/ink28.xml"/><Relationship Id="rId57" Type="http://schemas.openxmlformats.org/officeDocument/2006/relationships/image" Target="../media/image56.png"/><Relationship Id="rId61" Type="http://schemas.openxmlformats.org/officeDocument/2006/relationships/image" Target="../media/image58.png"/><Relationship Id="rId10" Type="http://schemas.openxmlformats.org/officeDocument/2006/relationships/image" Target="../media/image33.png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4" Type="http://schemas.openxmlformats.org/officeDocument/2006/relationships/image" Target="../media/image50.png"/><Relationship Id="rId52" Type="http://schemas.openxmlformats.org/officeDocument/2006/relationships/customXml" Target="../ink/ink30.xml"/><Relationship Id="rId60" Type="http://schemas.openxmlformats.org/officeDocument/2006/relationships/customXml" Target="../ink/ink34.xml"/><Relationship Id="rId65" Type="http://schemas.openxmlformats.org/officeDocument/2006/relationships/image" Target="../media/image60.png"/><Relationship Id="rId73" Type="http://schemas.openxmlformats.org/officeDocument/2006/relationships/image" Target="../media/image64.png"/><Relationship Id="rId4" Type="http://schemas.openxmlformats.org/officeDocument/2006/relationships/image" Target="../media/image30.png"/><Relationship Id="rId9" Type="http://schemas.openxmlformats.org/officeDocument/2006/relationships/customXml" Target="../ink/ink8.xml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customXml" Target="../ink/ink17.xml"/><Relationship Id="rId30" Type="http://schemas.openxmlformats.org/officeDocument/2006/relationships/image" Target="../media/image43.png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../media/image52.png"/><Relationship Id="rId56" Type="http://schemas.openxmlformats.org/officeDocument/2006/relationships/customXml" Target="../ink/ink32.xml"/><Relationship Id="rId64" Type="http://schemas.openxmlformats.org/officeDocument/2006/relationships/customXml" Target="../ink/ink36.xml"/><Relationship Id="rId69" Type="http://schemas.openxmlformats.org/officeDocument/2006/relationships/image" Target="../media/image62.png"/><Relationship Id="rId77" Type="http://schemas.openxmlformats.org/officeDocument/2006/relationships/image" Target="../media/image66.png"/><Relationship Id="rId8" Type="http://schemas.openxmlformats.org/officeDocument/2006/relationships/image" Target="../media/image32.png"/><Relationship Id="rId51" Type="http://schemas.openxmlformats.org/officeDocument/2006/relationships/customXml" Target="../ink/ink29.xml"/><Relationship Id="rId72" Type="http://schemas.openxmlformats.org/officeDocument/2006/relationships/customXml" Target="../ink/ink40.xml"/><Relationship Id="rId3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../media/image47.png"/><Relationship Id="rId46" Type="http://schemas.openxmlformats.org/officeDocument/2006/relationships/image" Target="../media/image51.png"/><Relationship Id="rId59" Type="http://schemas.openxmlformats.org/officeDocument/2006/relationships/image" Target="../media/image57.png"/><Relationship Id="rId67" Type="http://schemas.openxmlformats.org/officeDocument/2006/relationships/image" Target="../media/image61.png"/><Relationship Id="rId20" Type="http://schemas.openxmlformats.org/officeDocument/2006/relationships/image" Target="../media/image38.png"/><Relationship Id="rId41" Type="http://schemas.openxmlformats.org/officeDocument/2006/relationships/customXml" Target="../ink/ink24.xml"/><Relationship Id="rId54" Type="http://schemas.openxmlformats.org/officeDocument/2006/relationships/customXml" Target="../ink/ink31.xml"/><Relationship Id="rId62" Type="http://schemas.openxmlformats.org/officeDocument/2006/relationships/customXml" Target="../ink/ink35.xml"/><Relationship Id="rId70" Type="http://schemas.openxmlformats.org/officeDocument/2006/relationships/customXml" Target="../ink/ink39.xml"/><Relationship Id="rId75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abric&#10;&#10;Description automatically generated">
            <a:extLst>
              <a:ext uri="{FF2B5EF4-FFF2-40B4-BE49-F238E27FC236}">
                <a16:creationId xmlns:a16="http://schemas.microsoft.com/office/drawing/2014/main" id="{A6626C09-A78E-4572-B75D-92631C5DE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24"/>
            <a:ext cx="12192000" cy="7733109"/>
          </a:xfrm>
        </p:spPr>
      </p:pic>
      <p:sp>
        <p:nvSpPr>
          <p:cNvPr id="9" name="CuadroTexto 6">
            <a:extLst>
              <a:ext uri="{FF2B5EF4-FFF2-40B4-BE49-F238E27FC236}">
                <a16:creationId xmlns:a16="http://schemas.microsoft.com/office/drawing/2014/main" id="{1E19D1AE-9D26-49FF-A9F5-6CFB1868DD01}"/>
              </a:ext>
            </a:extLst>
          </p:cNvPr>
          <p:cNvSpPr txBox="1"/>
          <p:nvPr/>
        </p:nvSpPr>
        <p:spPr>
          <a:xfrm>
            <a:off x="0" y="6507170"/>
            <a:ext cx="33536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CDA655"/>
                </a:solidFill>
                <a:latin typeface="+mj-lt"/>
              </a:rPr>
              <a:t>Diego Mataix Caballero</a:t>
            </a:r>
            <a:br>
              <a:rPr lang="es-ES" sz="2000" b="1" dirty="0">
                <a:solidFill>
                  <a:srgbClr val="CDA655"/>
                </a:solidFill>
                <a:latin typeface="+mj-lt"/>
              </a:rPr>
            </a:br>
            <a:endParaRPr lang="es-ES" sz="2000" dirty="0">
              <a:solidFill>
                <a:srgbClr val="CDA655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42B85-D342-4173-BB73-006513EAD4E6}"/>
              </a:ext>
            </a:extLst>
          </p:cNvPr>
          <p:cNvSpPr/>
          <p:nvPr/>
        </p:nvSpPr>
        <p:spPr>
          <a:xfrm>
            <a:off x="0" y="3833769"/>
            <a:ext cx="12192000" cy="1796146"/>
          </a:xfrm>
          <a:prstGeom prst="rect">
            <a:avLst/>
          </a:prstGeom>
          <a:solidFill>
            <a:srgbClr val="222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5E5785E-AAB5-4166-AA75-16C897969A78}"/>
              </a:ext>
            </a:extLst>
          </p:cNvPr>
          <p:cNvSpPr txBox="1">
            <a:spLocks/>
          </p:cNvSpPr>
          <p:nvPr/>
        </p:nvSpPr>
        <p:spPr>
          <a:xfrm>
            <a:off x="1384653" y="3281583"/>
            <a:ext cx="9422694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Composite Materials:</a:t>
            </a:r>
          </a:p>
          <a:p>
            <a:pPr algn="ctr"/>
            <a:r>
              <a:rPr lang="en-GB" sz="6000" dirty="0">
                <a:solidFill>
                  <a:srgbClr val="CDA655"/>
                </a:solidFill>
                <a:latin typeface="+mn-lt"/>
                <a:ea typeface="+mj-lt"/>
                <a:cs typeface="+mj-lt"/>
              </a:rPr>
              <a:t>Truncated Cone Structure</a:t>
            </a:r>
            <a:endParaRPr lang="en-GB" sz="6000" dirty="0">
              <a:solidFill>
                <a:srgbClr val="CDA65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80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6">
            <a:extLst>
              <a:ext uri="{FF2B5EF4-FFF2-40B4-BE49-F238E27FC236}">
                <a16:creationId xmlns:a16="http://schemas.microsoft.com/office/drawing/2014/main" id="{47EF1BCD-8A92-447A-9529-DE7A9DAB8852}"/>
              </a:ext>
            </a:extLst>
          </p:cNvPr>
          <p:cNvSpPr/>
          <p:nvPr/>
        </p:nvSpPr>
        <p:spPr>
          <a:xfrm>
            <a:off x="2192411" y="1341326"/>
            <a:ext cx="2087005" cy="250674"/>
          </a:xfrm>
          <a:prstGeom prst="rect">
            <a:avLst/>
          </a:prstGeom>
          <a:solidFill>
            <a:srgbClr val="7962C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Material Orientation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Materials and Laminates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E34C413-1021-498A-B751-A0EF1E8F92AD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99DE9BC-6EE4-463A-85A4-E591C82A515F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57" name="Rectángulo 6">
            <a:extLst>
              <a:ext uri="{FF2B5EF4-FFF2-40B4-BE49-F238E27FC236}">
                <a16:creationId xmlns:a16="http://schemas.microsoft.com/office/drawing/2014/main" id="{3397C2CF-9760-44AF-A419-67265CC760AD}"/>
              </a:ext>
            </a:extLst>
          </p:cNvPr>
          <p:cNvSpPr/>
          <p:nvPr/>
        </p:nvSpPr>
        <p:spPr>
          <a:xfrm>
            <a:off x="1991176" y="1592000"/>
            <a:ext cx="2489477" cy="4904882"/>
          </a:xfrm>
          <a:prstGeom prst="roundRect">
            <a:avLst>
              <a:gd name="adj" fmla="val 2212"/>
            </a:avLst>
          </a:prstGeom>
          <a:solidFill>
            <a:srgbClr val="6A65AB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pPr algn="ctr"/>
            <a:endParaRPr lang="es-E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B7EB-8080-4881-8F1B-020E0E31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071794">
            <a:off x="897546" y="3308514"/>
            <a:ext cx="4676736" cy="15337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DC504F2-F175-43B1-B38B-9F4D695EFA57}"/>
              </a:ext>
            </a:extLst>
          </p:cNvPr>
          <p:cNvGrpSpPr/>
          <p:nvPr/>
        </p:nvGrpSpPr>
        <p:grpSpPr>
          <a:xfrm>
            <a:off x="4548959" y="1341326"/>
            <a:ext cx="2938028" cy="5155556"/>
            <a:chOff x="4548959" y="1341326"/>
            <a:chExt cx="2938028" cy="5155556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DDFAE67-E2C2-4B7C-9BF8-75A9F6E8A1AF}"/>
                </a:ext>
              </a:extLst>
            </p:cNvPr>
            <p:cNvSpPr/>
            <p:nvPr/>
          </p:nvSpPr>
          <p:spPr>
            <a:xfrm>
              <a:off x="4548959" y="3854318"/>
              <a:ext cx="380245" cy="380246"/>
            </a:xfrm>
            <a:prstGeom prst="rightArrow">
              <a:avLst/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ángulo 6">
              <a:extLst>
                <a:ext uri="{FF2B5EF4-FFF2-40B4-BE49-F238E27FC236}">
                  <a16:creationId xmlns:a16="http://schemas.microsoft.com/office/drawing/2014/main" id="{D9706844-96B9-4569-AB42-4C517F03FDA7}"/>
                </a:ext>
              </a:extLst>
            </p:cNvPr>
            <p:cNvSpPr/>
            <p:nvPr/>
          </p:nvSpPr>
          <p:spPr>
            <a:xfrm>
              <a:off x="5198745" y="1341326"/>
              <a:ext cx="2087005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Measure Angles</a:t>
              </a:r>
            </a:p>
          </p:txBody>
        </p:sp>
        <p:sp>
          <p:nvSpPr>
            <p:cNvPr id="62" name="Rectángulo 6">
              <a:extLst>
                <a:ext uri="{FF2B5EF4-FFF2-40B4-BE49-F238E27FC236}">
                  <a16:creationId xmlns:a16="http://schemas.microsoft.com/office/drawing/2014/main" id="{5B2614DA-97DB-44F2-A208-640DDD1F4D4A}"/>
                </a:ext>
              </a:extLst>
            </p:cNvPr>
            <p:cNvSpPr/>
            <p:nvPr/>
          </p:nvSpPr>
          <p:spPr>
            <a:xfrm>
              <a:off x="4997510" y="1592000"/>
              <a:ext cx="2489477" cy="4904882"/>
            </a:xfrm>
            <a:prstGeom prst="roundRect">
              <a:avLst>
                <a:gd name="adj" fmla="val 2212"/>
              </a:avLst>
            </a:prstGeom>
            <a:solidFill>
              <a:srgbClr val="6A65AB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661625-9734-4AE3-9A7D-CDA1A6C40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C4B3D1"/>
                </a:clrFrom>
                <a:clrTo>
                  <a:srgbClr val="C4B3D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68636" y="1674582"/>
              <a:ext cx="1654728" cy="21310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663925-D28F-4977-91F7-DC6CB65C4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C4B3D1"/>
                </a:clrFrom>
                <a:clrTo>
                  <a:srgbClr val="C4B3D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48204" y="3960311"/>
              <a:ext cx="2388086" cy="249647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903E58-A092-4763-B876-857F381B577E}"/>
              </a:ext>
            </a:extLst>
          </p:cNvPr>
          <p:cNvGrpSpPr/>
          <p:nvPr/>
        </p:nvGrpSpPr>
        <p:grpSpPr>
          <a:xfrm>
            <a:off x="7555293" y="1341326"/>
            <a:ext cx="4106790" cy="5155556"/>
            <a:chOff x="7555293" y="1341326"/>
            <a:chExt cx="4106790" cy="5155556"/>
          </a:xfrm>
        </p:grpSpPr>
        <p:sp>
          <p:nvSpPr>
            <p:cNvPr id="69" name="Rectángulo 6">
              <a:extLst>
                <a:ext uri="{FF2B5EF4-FFF2-40B4-BE49-F238E27FC236}">
                  <a16:creationId xmlns:a16="http://schemas.microsoft.com/office/drawing/2014/main" id="{9366D327-89BE-462F-B369-38847B563CA1}"/>
                </a:ext>
              </a:extLst>
            </p:cNvPr>
            <p:cNvSpPr/>
            <p:nvPr/>
          </p:nvSpPr>
          <p:spPr>
            <a:xfrm>
              <a:off x="8003844" y="1592000"/>
              <a:ext cx="3658239" cy="4904882"/>
            </a:xfrm>
            <a:prstGeom prst="roundRect">
              <a:avLst>
                <a:gd name="adj" fmla="val 2212"/>
              </a:avLst>
            </a:prstGeom>
            <a:solidFill>
              <a:srgbClr val="4472C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/>
              </a:endParaRPr>
            </a:p>
            <a:p>
              <a:pPr algn="ctr"/>
              <a:endParaRPr lang="es-E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3C9A91-4CBC-435A-BECE-412C773E4FE1}"/>
                </a:ext>
              </a:extLst>
            </p:cNvPr>
            <p:cNvGrpSpPr/>
            <p:nvPr/>
          </p:nvGrpSpPr>
          <p:grpSpPr>
            <a:xfrm>
              <a:off x="7555293" y="1341326"/>
              <a:ext cx="4079631" cy="4933273"/>
              <a:chOff x="7555293" y="1341326"/>
              <a:chExt cx="4079631" cy="4933273"/>
            </a:xfrm>
          </p:grpSpPr>
          <p:sp>
            <p:nvSpPr>
              <p:cNvPr id="70" name="Rectángulo 6">
                <a:extLst>
                  <a:ext uri="{FF2B5EF4-FFF2-40B4-BE49-F238E27FC236}">
                    <a16:creationId xmlns:a16="http://schemas.microsoft.com/office/drawing/2014/main" id="{83254ACD-101B-4A5B-BC9A-67C7A34A2412}"/>
                  </a:ext>
                </a:extLst>
              </p:cNvPr>
              <p:cNvSpPr/>
              <p:nvPr/>
            </p:nvSpPr>
            <p:spPr>
              <a:xfrm>
                <a:off x="8789460" y="1341326"/>
                <a:ext cx="2087005" cy="250674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Laminate Groups</a:t>
                </a:r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9EE2B627-1E91-4B18-B072-602D79FD44C1}"/>
                  </a:ext>
                </a:extLst>
              </p:cNvPr>
              <p:cNvSpPr/>
              <p:nvPr/>
            </p:nvSpPr>
            <p:spPr>
              <a:xfrm>
                <a:off x="7555293" y="3854318"/>
                <a:ext cx="380245" cy="380246"/>
              </a:xfrm>
              <a:prstGeom prst="rightArrow">
                <a:avLst/>
              </a:prstGeom>
              <a:solidFill>
                <a:srgbClr val="8497B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161AB15-06AC-45EF-ACB8-9200E69DCF00}"/>
                  </a:ext>
                </a:extLst>
              </p:cNvPr>
              <p:cNvSpPr txBox="1"/>
              <p:nvPr/>
            </p:nvSpPr>
            <p:spPr>
              <a:xfrm>
                <a:off x="10179925" y="1674582"/>
                <a:ext cx="1393080" cy="752951"/>
              </a:xfrm>
              <a:prstGeom prst="roundRect">
                <a:avLst>
                  <a:gd name="adj" fmla="val 3866"/>
                </a:avLst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u="sng" dirty="0">
                    <a:solidFill>
                      <a:schemeClr val="bg1"/>
                    </a:solidFill>
                  </a:rPr>
                  <a:t>Legend</a:t>
                </a:r>
                <a:r>
                  <a:rPr lang="en-GB" sz="1400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Compression (C)</a:t>
                </a:r>
              </a:p>
              <a:p>
                <a:r>
                  <a:rPr lang="en-GB" sz="1400" dirty="0">
                    <a:solidFill>
                      <a:schemeClr val="bg1"/>
                    </a:solidFill>
                  </a:rPr>
                  <a:t>Traction (T)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5AC6F0-CDCD-4104-8AAB-B062D9A1C335}"/>
                  </a:ext>
                </a:extLst>
              </p:cNvPr>
              <p:cNvSpPr txBox="1"/>
              <p:nvPr/>
            </p:nvSpPr>
            <p:spPr>
              <a:xfrm>
                <a:off x="8120958" y="1638132"/>
                <a:ext cx="199176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u="sng" dirty="0">
                    <a:solidFill>
                      <a:schemeClr val="bg1"/>
                    </a:solidFill>
                  </a:rPr>
                  <a:t>Create</a:t>
                </a:r>
                <a:r>
                  <a:rPr lang="en-GB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Groups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Laminate materials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olidFill>
                      <a:schemeClr val="bg1"/>
                    </a:solidFill>
                  </a:rPr>
                  <a:t>Shell properties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04306-61D3-4C1F-A4C1-DDB3C6717416}"/>
                  </a:ext>
                </a:extLst>
              </p:cNvPr>
              <p:cNvSpPr txBox="1"/>
              <p:nvPr/>
            </p:nvSpPr>
            <p:spPr>
              <a:xfrm>
                <a:off x="8018402" y="3412277"/>
                <a:ext cx="3616522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C_0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+ vertical stiff.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T_0</a:t>
                </a:r>
                <a:r>
                  <a:rPr lang="en-GB" dirty="0">
                    <a:solidFill>
                      <a:schemeClr val="bg1"/>
                    </a:solidFill>
                  </a:rPr>
                  <a:t>: Horizontal stiff.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CC_33.3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CC_57.5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CC_60.9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CTC_0-90-24.1</a:t>
                </a:r>
                <a:r>
                  <a:rPr lang="en-GB" dirty="0">
                    <a:solidFill>
                      <a:schemeClr val="bg1"/>
                    </a:solidFill>
                  </a:rPr>
                  <a:t>: Triple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CTC_0-90-29</a:t>
                </a:r>
                <a:r>
                  <a:rPr lang="en-GB" dirty="0">
                    <a:solidFill>
                      <a:schemeClr val="bg1"/>
                    </a:solidFill>
                  </a:rPr>
                  <a:t>: Triple stiff.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CT_0-55</a:t>
                </a:r>
                <a:r>
                  <a:rPr lang="en-GB" dirty="0">
                    <a:solidFill>
                      <a:schemeClr val="bg1"/>
                    </a:solidFill>
                  </a:rPr>
                  <a:t>: Helicoidal + </a:t>
                </a:r>
                <a:r>
                  <a:rPr lang="en-GB" dirty="0" err="1">
                    <a:solidFill>
                      <a:schemeClr val="bg1"/>
                    </a:solidFill>
                  </a:rPr>
                  <a:t>horiz</a:t>
                </a:r>
                <a:r>
                  <a:rPr lang="en-GB" dirty="0">
                    <a:solidFill>
                      <a:schemeClr val="bg1"/>
                    </a:solidFill>
                  </a:rPr>
                  <a:t>. cross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CDA655"/>
                    </a:solidFill>
                  </a:rPr>
                  <a:t>CT_0-90</a:t>
                </a:r>
                <a:r>
                  <a:rPr lang="en-GB" dirty="0">
                    <a:solidFill>
                      <a:schemeClr val="bg1"/>
                    </a:solidFill>
                  </a:rPr>
                  <a:t>: Helicoidal/vertical + </a:t>
                </a:r>
                <a:r>
                  <a:rPr lang="en-GB" dirty="0" err="1">
                    <a:solidFill>
                      <a:schemeClr val="bg1"/>
                    </a:solidFill>
                  </a:rPr>
                  <a:t>horiz</a:t>
                </a:r>
                <a:r>
                  <a:rPr lang="en-GB" dirty="0">
                    <a:solidFill>
                      <a:schemeClr val="bg1"/>
                    </a:solidFill>
                  </a:rPr>
                  <a:t>. cross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87AD032-DBCC-40F6-9803-EDB81B2913A8}"/>
                  </a:ext>
                </a:extLst>
              </p:cNvPr>
              <p:cNvCxnSpPr/>
              <p:nvPr/>
            </p:nvCxnSpPr>
            <p:spPr>
              <a:xfrm>
                <a:off x="8121919" y="3186824"/>
                <a:ext cx="342000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5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A23126-FAE6-44B1-9CBA-D85BDE5B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0469" y="1291890"/>
            <a:ext cx="5628709" cy="540101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DD30A4FB-554E-429E-B0F1-BB4B7E2D7635}"/>
              </a:ext>
            </a:extLst>
          </p:cNvPr>
          <p:cNvSpPr>
            <a:spLocks noChangeAspect="1"/>
          </p:cNvSpPr>
          <p:nvPr/>
        </p:nvSpPr>
        <p:spPr>
          <a:xfrm>
            <a:off x="3562828" y="2986900"/>
            <a:ext cx="2124000" cy="2124000"/>
          </a:xfrm>
          <a:prstGeom prst="ellipse">
            <a:avLst/>
          </a:prstGeom>
          <a:noFill/>
          <a:ln w="76200">
            <a:solidFill>
              <a:srgbClr val="796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Loads and Boundary Conditions (BCs)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5929" y="6327775"/>
            <a:ext cx="1295688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889BE5-CA67-4631-874A-1042FFCAAA52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4F1DCE-370C-46FE-851D-68E8747B504C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CA9628-BCAB-41C9-A25F-A782BC7CD621}"/>
              </a:ext>
            </a:extLst>
          </p:cNvPr>
          <p:cNvSpPr/>
          <p:nvPr/>
        </p:nvSpPr>
        <p:spPr>
          <a:xfrm>
            <a:off x="4463358" y="1222218"/>
            <a:ext cx="360000" cy="360000"/>
          </a:xfrm>
          <a:prstGeom prst="ellipse">
            <a:avLst/>
          </a:prstGeom>
          <a:noFill/>
          <a:ln w="76200">
            <a:solidFill>
              <a:srgbClr val="1BC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5C0EBA-B5A0-4355-AE26-8A5BF2FFC479}"/>
              </a:ext>
            </a:extLst>
          </p:cNvPr>
          <p:cNvSpPr/>
          <p:nvPr/>
        </p:nvSpPr>
        <p:spPr>
          <a:xfrm>
            <a:off x="4463358" y="6402572"/>
            <a:ext cx="360000" cy="360000"/>
          </a:xfrm>
          <a:prstGeom prst="ellipse">
            <a:avLst/>
          </a:prstGeom>
          <a:noFill/>
          <a:ln w="76200">
            <a:solidFill>
              <a:srgbClr val="1BC7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00E2E5-E51F-4190-A524-EA30F658C5CC}"/>
              </a:ext>
            </a:extLst>
          </p:cNvPr>
          <p:cNvSpPr/>
          <p:nvPr/>
        </p:nvSpPr>
        <p:spPr>
          <a:xfrm>
            <a:off x="4463358" y="3830501"/>
            <a:ext cx="360000" cy="360000"/>
          </a:xfrm>
          <a:prstGeom prst="ellipse">
            <a:avLst/>
          </a:prstGeom>
          <a:solidFill>
            <a:srgbClr val="D1666F"/>
          </a:solidFill>
          <a:ln w="76200">
            <a:solidFill>
              <a:srgbClr val="D166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B001BD-347B-44C7-B79C-CC3E5361D15C}"/>
                  </a:ext>
                </a:extLst>
              </p:cNvPr>
              <p:cNvSpPr txBox="1"/>
              <p:nvPr/>
            </p:nvSpPr>
            <p:spPr>
              <a:xfrm>
                <a:off x="4966559" y="1232530"/>
                <a:ext cx="1298439" cy="369332"/>
              </a:xfrm>
              <a:prstGeom prst="rect">
                <a:avLst/>
              </a:prstGeom>
              <a:solidFill>
                <a:srgbClr val="1BC7A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B001BD-347B-44C7-B79C-CC3E5361D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9" y="1232530"/>
                <a:ext cx="12984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156717-0C8A-4865-97EC-BF6DD559C253}"/>
                  </a:ext>
                </a:extLst>
              </p:cNvPr>
              <p:cNvSpPr txBox="1"/>
              <p:nvPr/>
            </p:nvSpPr>
            <p:spPr>
              <a:xfrm>
                <a:off x="4966558" y="6402572"/>
                <a:ext cx="1298439" cy="369332"/>
              </a:xfrm>
              <a:prstGeom prst="rect">
                <a:avLst/>
              </a:prstGeom>
              <a:solidFill>
                <a:srgbClr val="1BC7A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156717-0C8A-4865-97EC-BF6DD559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8" y="6402572"/>
                <a:ext cx="12984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E2189-8982-4D76-835A-12368BA942A9}"/>
                  </a:ext>
                </a:extLst>
              </p:cNvPr>
              <p:cNvSpPr txBox="1"/>
              <p:nvPr/>
            </p:nvSpPr>
            <p:spPr>
              <a:xfrm>
                <a:off x="2850234" y="2715928"/>
                <a:ext cx="1298439" cy="646331"/>
              </a:xfrm>
              <a:prstGeom prst="rect">
                <a:avLst/>
              </a:prstGeom>
              <a:solidFill>
                <a:srgbClr val="7962CC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&lt;0,0,0&gt;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E2189-8982-4D76-835A-12368BA9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234" y="2715928"/>
                <a:ext cx="129843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CF3FD6-A057-4DEE-819D-F04E0EFCF7D9}"/>
                  </a:ext>
                </a:extLst>
              </p:cNvPr>
              <p:cNvSpPr txBox="1"/>
              <p:nvPr/>
            </p:nvSpPr>
            <p:spPr>
              <a:xfrm>
                <a:off x="4966558" y="3807729"/>
                <a:ext cx="1298439" cy="369332"/>
              </a:xfrm>
              <a:prstGeom prst="rect">
                <a:avLst/>
              </a:prstGeom>
              <a:solidFill>
                <a:srgbClr val="D1666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15 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kN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CF3FD6-A057-4DEE-819D-F04E0EFCF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58" y="3807729"/>
                <a:ext cx="12984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1C36F0-AF45-4BEB-AAD1-51046F4B5A72}"/>
              </a:ext>
            </a:extLst>
          </p:cNvPr>
          <p:cNvSpPr txBox="1"/>
          <p:nvPr/>
        </p:nvSpPr>
        <p:spPr>
          <a:xfrm>
            <a:off x="8515999" y="1588912"/>
            <a:ext cx="276130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RBE2 element with all 6 DOFs as dependant terms.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Load applied to the MPC node connected to the RBE2 elements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5DA64D-1314-4684-9D63-D96DDD4F8D55}"/>
              </a:ext>
            </a:extLst>
          </p:cNvPr>
          <p:cNvSpPr txBox="1"/>
          <p:nvPr/>
        </p:nvSpPr>
        <p:spPr>
          <a:xfrm>
            <a:off x="8515999" y="1199196"/>
            <a:ext cx="2520000" cy="369332"/>
          </a:xfrm>
          <a:prstGeom prst="rect">
            <a:avLst/>
          </a:prstGeom>
          <a:solidFill>
            <a:srgbClr val="7962CC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RBE2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9BDD00-9FF0-4A04-BCD3-1BA25E9D68E8}"/>
              </a:ext>
            </a:extLst>
          </p:cNvPr>
          <p:cNvSpPr txBox="1"/>
          <p:nvPr/>
        </p:nvSpPr>
        <p:spPr>
          <a:xfrm>
            <a:off x="8515999" y="3310087"/>
            <a:ext cx="2520000" cy="369332"/>
          </a:xfrm>
          <a:prstGeom prst="rect">
            <a:avLst/>
          </a:prstGeom>
          <a:solidFill>
            <a:srgbClr val="1BC7A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409F7-869F-431E-8731-9A702EC06A26}"/>
                  </a:ext>
                </a:extLst>
              </p:cNvPr>
              <p:cNvSpPr txBox="1"/>
              <p:nvPr/>
            </p:nvSpPr>
            <p:spPr>
              <a:xfrm>
                <a:off x="8515999" y="3734689"/>
                <a:ext cx="276130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bottom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one point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Fixed displacement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opposite point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1409F7-869F-431E-8731-9A702EC0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99" y="3734689"/>
                <a:ext cx="2761306" cy="1754326"/>
              </a:xfrm>
              <a:prstGeom prst="rect">
                <a:avLst/>
              </a:prstGeom>
              <a:blipFill>
                <a:blip r:embed="rId7"/>
                <a:stretch>
                  <a:fillRect l="-1987" t="-209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F41A11-8D24-44AA-B101-2C4CC36B4349}"/>
              </a:ext>
            </a:extLst>
          </p:cNvPr>
          <p:cNvCxnSpPr/>
          <p:nvPr/>
        </p:nvCxnSpPr>
        <p:spPr>
          <a:xfrm flipV="1">
            <a:off x="1730671" y="5642402"/>
            <a:ext cx="0" cy="9401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DC894D-29FB-42FF-892E-6A8B0EA29BA0}"/>
              </a:ext>
            </a:extLst>
          </p:cNvPr>
          <p:cNvCxnSpPr>
            <a:cxnSpLocks/>
          </p:cNvCxnSpPr>
          <p:nvPr/>
        </p:nvCxnSpPr>
        <p:spPr>
          <a:xfrm>
            <a:off x="1730671" y="6588270"/>
            <a:ext cx="96716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0BD998-2E32-4829-9B67-56EE5763D87F}"/>
                  </a:ext>
                </a:extLst>
              </p:cNvPr>
              <p:cNvSpPr txBox="1"/>
              <p:nvPr/>
            </p:nvSpPr>
            <p:spPr>
              <a:xfrm>
                <a:off x="1727130" y="5588591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0BD998-2E32-4829-9B67-56EE5763D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130" y="5588591"/>
                <a:ext cx="318101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976CA0-E64E-4583-97C7-DC3BC1CCBF20}"/>
                  </a:ext>
                </a:extLst>
              </p:cNvPr>
              <p:cNvSpPr txBox="1"/>
              <p:nvPr/>
            </p:nvSpPr>
            <p:spPr>
              <a:xfrm>
                <a:off x="2295332" y="6232299"/>
                <a:ext cx="318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976CA0-E64E-4583-97C7-DC3BC1CC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332" y="6232299"/>
                <a:ext cx="31810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11E5B61-70FC-4543-819E-111D91ADFF38}"/>
              </a:ext>
            </a:extLst>
          </p:cNvPr>
          <p:cNvSpPr txBox="1"/>
          <p:nvPr/>
        </p:nvSpPr>
        <p:spPr>
          <a:xfrm>
            <a:off x="8515999" y="5570192"/>
            <a:ext cx="2520000" cy="369332"/>
          </a:xfrm>
          <a:prstGeom prst="rect">
            <a:avLst/>
          </a:prstGeom>
          <a:solidFill>
            <a:srgbClr val="D1666F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B7FB54-F46C-4550-B9F1-64691C762B47}"/>
                  </a:ext>
                </a:extLst>
              </p:cNvPr>
              <p:cNvSpPr txBox="1"/>
              <p:nvPr/>
            </p:nvSpPr>
            <p:spPr>
              <a:xfrm>
                <a:off x="8515999" y="5955874"/>
                <a:ext cx="2761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15 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direction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B7FB54-F46C-4550-B9F1-64691C762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999" y="5955874"/>
                <a:ext cx="276130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127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Optimization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878F-53C6-44C6-8123-E07AF52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889BE5-CA67-4631-874A-1042FFCAAA52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4F1DCE-370C-46FE-851D-68E8747B504C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48C3CFF4-34C2-4DD4-BD12-2734DE6ED703}"/>
              </a:ext>
            </a:extLst>
          </p:cNvPr>
          <p:cNvSpPr/>
          <p:nvPr/>
        </p:nvSpPr>
        <p:spPr>
          <a:xfrm>
            <a:off x="2042867" y="2338075"/>
            <a:ext cx="2360457" cy="369333"/>
          </a:xfrm>
          <a:prstGeom prst="rect">
            <a:avLst/>
          </a:prstGeom>
          <a:solidFill>
            <a:srgbClr val="169E84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 panose="020F0502020204030204"/>
              </a:rPr>
              <a:t>Horizontal stiffeners</a:t>
            </a: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BA705C5D-89A7-460C-8D64-7D85E6BB4343}"/>
              </a:ext>
            </a:extLst>
          </p:cNvPr>
          <p:cNvSpPr/>
          <p:nvPr/>
        </p:nvSpPr>
        <p:spPr>
          <a:xfrm>
            <a:off x="2042867" y="5688722"/>
            <a:ext cx="2360456" cy="369333"/>
          </a:xfrm>
          <a:prstGeom prst="rect">
            <a:avLst/>
          </a:prstGeom>
          <a:solidFill>
            <a:srgbClr val="D1666F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cs typeface="Calibri" panose="020F0502020204030204"/>
              </a:rPr>
              <a:t>Helicoidal stiffeners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824879-6208-4DAE-801D-F3B8DC711D5F}"/>
              </a:ext>
            </a:extLst>
          </p:cNvPr>
          <p:cNvSpPr txBox="1"/>
          <p:nvPr/>
        </p:nvSpPr>
        <p:spPr>
          <a:xfrm>
            <a:off x="2042866" y="4013399"/>
            <a:ext cx="2360457" cy="369332"/>
          </a:xfrm>
          <a:prstGeom prst="rect">
            <a:avLst/>
          </a:prstGeom>
          <a:solidFill>
            <a:srgbClr val="CDA655"/>
          </a:solidFill>
          <a:ln w="1905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Vertical stiffeners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FE9124E-6003-4EF4-9A68-12656DC4BC12}"/>
              </a:ext>
            </a:extLst>
          </p:cNvPr>
          <p:cNvSpPr/>
          <p:nvPr/>
        </p:nvSpPr>
        <p:spPr>
          <a:xfrm rot="10800000">
            <a:off x="4544925" y="1942192"/>
            <a:ext cx="371994" cy="1267630"/>
          </a:xfrm>
          <a:prstGeom prst="rightBrace">
            <a:avLst/>
          </a:prstGeom>
          <a:ln w="28575">
            <a:solidFill>
              <a:srgbClr val="169E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9A2FF-DD45-4782-96BB-4FF2E820F265}"/>
              </a:ext>
            </a:extLst>
          </p:cNvPr>
          <p:cNvSpPr txBox="1"/>
          <p:nvPr/>
        </p:nvSpPr>
        <p:spPr>
          <a:xfrm>
            <a:off x="5008764" y="1837342"/>
            <a:ext cx="4291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Top ring: 4 laminate layers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Intermediate top ring: 5 laminate layers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Intermediate bottom ring: 6 laminate layers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Bottom ring: 8 laminate layers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84CC4982-6700-493A-9584-E46AAD876E6B}"/>
              </a:ext>
            </a:extLst>
          </p:cNvPr>
          <p:cNvSpPr/>
          <p:nvPr/>
        </p:nvSpPr>
        <p:spPr>
          <a:xfrm rot="10800000">
            <a:off x="4544923" y="3853520"/>
            <a:ext cx="371994" cy="718150"/>
          </a:xfrm>
          <a:prstGeom prst="rightBrace">
            <a:avLst/>
          </a:prstGeom>
          <a:ln w="28575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1D9AEAC-A8AA-478E-A5EF-0DDB371930ED}"/>
              </a:ext>
            </a:extLst>
          </p:cNvPr>
          <p:cNvSpPr/>
          <p:nvPr/>
        </p:nvSpPr>
        <p:spPr>
          <a:xfrm rot="10800000">
            <a:off x="4544922" y="5572679"/>
            <a:ext cx="371994" cy="696892"/>
          </a:xfrm>
          <a:prstGeom prst="rightBrace">
            <a:avLst/>
          </a:prstGeom>
          <a:ln w="28575">
            <a:solidFill>
              <a:srgbClr val="D166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6B574"/>
              </a:solidFill>
            </a:endParaRPr>
          </a:p>
        </p:txBody>
      </p:sp>
      <p:pic>
        <p:nvPicPr>
          <p:cNvPr id="26" name="Picture 25" descr="A picture containing pylon, outdoor object, tower&#10;&#10;Description automatically generated">
            <a:extLst>
              <a:ext uri="{FF2B5EF4-FFF2-40B4-BE49-F238E27FC236}">
                <a16:creationId xmlns:a16="http://schemas.microsoft.com/office/drawing/2014/main" id="{3F64A86B-FFA4-41D6-ABE1-7E0DEBF319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67" y="1589594"/>
            <a:ext cx="4291166" cy="48476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85DFBB-0BA9-4E0A-8E0E-DEFE10A12C3F}"/>
              </a:ext>
            </a:extLst>
          </p:cNvPr>
          <p:cNvSpPr txBox="1"/>
          <p:nvPr/>
        </p:nvSpPr>
        <p:spPr>
          <a:xfrm>
            <a:off x="4916916" y="4013399"/>
            <a:ext cx="377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 laminate 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7D08D1-0A59-4DBB-99FC-CF54BA405D91}"/>
              </a:ext>
            </a:extLst>
          </p:cNvPr>
          <p:cNvSpPr txBox="1"/>
          <p:nvPr/>
        </p:nvSpPr>
        <p:spPr>
          <a:xfrm>
            <a:off x="4916916" y="5684403"/>
            <a:ext cx="328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 laminate layers</a:t>
            </a:r>
          </a:p>
        </p:txBody>
      </p:sp>
      <p:sp>
        <p:nvSpPr>
          <p:cNvPr id="30" name="Rectángulo 6">
            <a:extLst>
              <a:ext uri="{FF2B5EF4-FFF2-40B4-BE49-F238E27FC236}">
                <a16:creationId xmlns:a16="http://schemas.microsoft.com/office/drawing/2014/main" id="{FE6EC930-5685-4742-A7E9-0564F592D41E}"/>
              </a:ext>
            </a:extLst>
          </p:cNvPr>
          <p:cNvSpPr/>
          <p:nvPr/>
        </p:nvSpPr>
        <p:spPr>
          <a:xfrm>
            <a:off x="1830371" y="1198095"/>
            <a:ext cx="9831712" cy="23502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iteration had 10 laminate layers for each stiffener in the model</a:t>
            </a:r>
          </a:p>
        </p:txBody>
      </p:sp>
    </p:spTree>
    <p:extLst>
      <p:ext uri="{BB962C8B-B14F-4D97-AF65-F5344CB8AC3E}">
        <p14:creationId xmlns:p14="http://schemas.microsoft.com/office/powerpoint/2010/main" val="395890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Results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Graphic 4" descr="Abacus with solid fill">
            <a:extLst>
              <a:ext uri="{FF2B5EF4-FFF2-40B4-BE49-F238E27FC236}">
                <a16:creationId xmlns:a16="http://schemas.microsoft.com/office/drawing/2014/main" id="{D7DCE60B-5EFA-48B6-9C1E-0DF669514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078" y="3935076"/>
            <a:ext cx="914400" cy="914400"/>
          </a:xfrm>
          <a:prstGeom prst="rect">
            <a:avLst/>
          </a:prstGeom>
        </p:spPr>
      </p:pic>
      <p:pic>
        <p:nvPicPr>
          <p:cNvPr id="9" name="Graphic 8" descr="Calculator with solid fill">
            <a:extLst>
              <a:ext uri="{FF2B5EF4-FFF2-40B4-BE49-F238E27FC236}">
                <a16:creationId xmlns:a16="http://schemas.microsoft.com/office/drawing/2014/main" id="{548CBE09-E071-44B4-AAD4-270C810AA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5589" y="3944579"/>
            <a:ext cx="914400" cy="914400"/>
          </a:xfrm>
          <a:prstGeom prst="rect">
            <a:avLst/>
          </a:prstGeom>
        </p:spPr>
      </p:pic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144682B7-225E-4E2E-8E9A-5CBD89922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2100" y="3944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7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</a:t>
            </a:r>
          </a:p>
          <a:p>
            <a:endParaRPr lang="es-ES" sz="3600" dirty="0">
              <a:solidFill>
                <a:srgbClr val="CDA655"/>
              </a:solidFill>
              <a:cs typeface="Calibri"/>
            </a:endParaRP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14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E3E82A-C74C-4812-8B2E-516AD5E658DC}"/>
              </a:ext>
            </a:extLst>
          </p:cNvPr>
          <p:cNvSpPr txBox="1"/>
          <p:nvPr/>
        </p:nvSpPr>
        <p:spPr>
          <a:xfrm>
            <a:off x="1953257" y="1248894"/>
            <a:ext cx="844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01418-AB2D-44D5-A124-7AB67B143339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F5D35-C785-4EDE-9CCC-D81411A942D2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270096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 – Failure Indices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15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E3E82A-C74C-4812-8B2E-516AD5E658DC}"/>
              </a:ext>
            </a:extLst>
          </p:cNvPr>
          <p:cNvSpPr txBox="1"/>
          <p:nvPr/>
        </p:nvSpPr>
        <p:spPr>
          <a:xfrm>
            <a:off x="1830371" y="1262052"/>
            <a:ext cx="6791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dirty="0">
                <a:solidFill>
                  <a:schemeClr val="bg1"/>
                </a:solidFill>
              </a:rPr>
              <a:t>Failure Indices for the laminate layers that are implemented in the model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5701418-AB2D-44D5-A124-7AB67B143339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21F5D35-C785-4EDE-9CCC-D81411A942D2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502A62-822E-4A1F-909A-6C1D4798FF01}"/>
              </a:ext>
            </a:extLst>
          </p:cNvPr>
          <p:cNvSpPr/>
          <p:nvPr/>
        </p:nvSpPr>
        <p:spPr>
          <a:xfrm>
            <a:off x="8832832" y="1248894"/>
            <a:ext cx="2829251" cy="3047832"/>
          </a:xfrm>
          <a:prstGeom prst="roundRect">
            <a:avLst>
              <a:gd name="adj" fmla="val 3588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7EF67A0-7269-4213-899A-007975C51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493505"/>
              </p:ext>
            </p:extLst>
          </p:nvPr>
        </p:nvGraphicFramePr>
        <p:xfrm>
          <a:off x="8912731" y="1356845"/>
          <a:ext cx="2681055" cy="2819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691">
                  <a:extLst>
                    <a:ext uri="{9D8B030D-6E8A-4147-A177-3AD203B41FA5}">
                      <a16:colId xmlns:a16="http://schemas.microsoft.com/office/drawing/2014/main" val="1324604120"/>
                    </a:ext>
                  </a:extLst>
                </a:gridCol>
                <a:gridCol w="846309">
                  <a:extLst>
                    <a:ext uri="{9D8B030D-6E8A-4147-A177-3AD203B41FA5}">
                      <a16:colId xmlns:a16="http://schemas.microsoft.com/office/drawing/2014/main" val="3334818936"/>
                    </a:ext>
                  </a:extLst>
                </a:gridCol>
                <a:gridCol w="969055">
                  <a:extLst>
                    <a:ext uri="{9D8B030D-6E8A-4147-A177-3AD203B41FA5}">
                      <a16:colId xmlns:a16="http://schemas.microsoft.com/office/drawing/2014/main" val="1078449100"/>
                    </a:ext>
                  </a:extLst>
                </a:gridCol>
              </a:tblGrid>
              <a:tr h="59273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sng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Laminate Layer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Bond Indices</a:t>
                      </a:r>
                      <a:endParaRPr lang="en-GB" sz="16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u="sng" strike="noStrike" dirty="0">
                          <a:solidFill>
                            <a:schemeClr val="bg1"/>
                          </a:solidFill>
                          <a:effectLst/>
                        </a:rPr>
                        <a:t>Ply Indices</a:t>
                      </a:r>
                      <a:endParaRPr lang="en-GB" sz="1600" b="0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61049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082055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94237"/>
                  </a:ext>
                </a:extLst>
              </a:tr>
              <a:tr h="5626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076706"/>
                  </a:ext>
                </a:extLst>
              </a:tr>
              <a:tr h="53916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56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5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03B24BEE-E45C-45ED-9CAC-2D8150725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01" y="1618382"/>
            <a:ext cx="5466556" cy="499959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B2D1F-0132-4A79-ABCA-D08C98B2E35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Linear Static – Failure Indices</a:t>
            </a:r>
          </a:p>
        </p:txBody>
      </p:sp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574A6639-E653-4053-90E7-0C67F67C7FB1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4E89-8F7C-4319-9130-A6B93F5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71500C78-A3A1-478F-9AAF-A269E69AFFED}"/>
              </a:ext>
            </a:extLst>
          </p:cNvPr>
          <p:cNvSpPr/>
          <p:nvPr/>
        </p:nvSpPr>
        <p:spPr>
          <a:xfrm>
            <a:off x="6016101" y="1251971"/>
            <a:ext cx="5645982" cy="235025"/>
          </a:xfrm>
          <a:prstGeom prst="rect">
            <a:avLst/>
          </a:prstGeom>
          <a:solidFill>
            <a:srgbClr val="7962CC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Facilities:</a:t>
            </a:r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06F35F2C-CF5B-4B00-B0AE-5FBAE006101E}"/>
              </a:ext>
            </a:extLst>
          </p:cNvPr>
          <p:cNvSpPr/>
          <p:nvPr/>
        </p:nvSpPr>
        <p:spPr>
          <a:xfrm>
            <a:off x="1830370" y="1251972"/>
            <a:ext cx="4082158" cy="23502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Details: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08032-7C1D-470E-96C7-CF3075204610}"/>
              </a:ext>
            </a:extLst>
          </p:cNvPr>
          <p:cNvSpPr txBox="1"/>
          <p:nvPr/>
        </p:nvSpPr>
        <p:spPr>
          <a:xfrm>
            <a:off x="1830368" y="1683495"/>
            <a:ext cx="4082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Facilities used / developed: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Descent pressure / temperature test facility.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Thermal vacuum test facility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9CE2F-6304-4405-B3B3-69AF142C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27" y="6970320"/>
            <a:ext cx="4953000" cy="140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BFCBAB-E1A4-49BC-94D7-E8EA6DA79476}"/>
              </a:ext>
            </a:extLst>
          </p:cNvPr>
          <p:cNvSpPr txBox="1"/>
          <p:nvPr/>
        </p:nvSpPr>
        <p:spPr>
          <a:xfrm>
            <a:off x="-520745" y="646728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chemeClr val="bg1"/>
                </a:solidFill>
              </a:rPr>
              <a:t> [3]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0B362E-67CE-4052-8F56-41433D5DAC52}"/>
              </a:ext>
            </a:extLst>
          </p:cNvPr>
          <p:cNvCxnSpPr>
            <a:cxnSpLocks/>
          </p:cNvCxnSpPr>
          <p:nvPr/>
        </p:nvCxnSpPr>
        <p:spPr>
          <a:xfrm flipV="1">
            <a:off x="3871448" y="4065973"/>
            <a:ext cx="0" cy="1251751"/>
          </a:xfrm>
          <a:prstGeom prst="straightConnector1">
            <a:avLst/>
          </a:prstGeom>
          <a:ln w="38100">
            <a:solidFill>
              <a:srgbClr val="CDA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BBB50E-E368-4949-AD55-4DCCE26CFCFD}"/>
              </a:ext>
            </a:extLst>
          </p:cNvPr>
          <p:cNvSpPr txBox="1"/>
          <p:nvPr/>
        </p:nvSpPr>
        <p:spPr>
          <a:xfrm>
            <a:off x="1830368" y="5432213"/>
            <a:ext cx="41857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Requires to simulate the support adapter </a:t>
            </a:r>
            <a:r>
              <a:rPr lang="en-GB" sz="1600" dirty="0">
                <a:solidFill>
                  <a:schemeClr val="bg1"/>
                </a:solidFill>
              </a:rPr>
              <a:t>Orbiter radiative thermal sink temperatures for the pre-separation phase.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EC1888-8720-493F-B0DD-149343A459DB}"/>
              </a:ext>
            </a:extLst>
          </p:cNvPr>
          <p:cNvSpPr txBox="1"/>
          <p:nvPr/>
        </p:nvSpPr>
        <p:spPr>
          <a:xfrm>
            <a:off x="1830369" y="3326940"/>
            <a:ext cx="4082158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Thermal vacuum testing for the different mission phases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895B52-EC0C-4BCE-85D6-49F00CAAEE2A}"/>
              </a:ext>
            </a:extLst>
          </p:cNvPr>
          <p:cNvSpPr txBox="1"/>
          <p:nvPr/>
        </p:nvSpPr>
        <p:spPr>
          <a:xfrm>
            <a:off x="2504815" y="4325081"/>
            <a:ext cx="1457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DA655"/>
                </a:solidFill>
              </a:rPr>
              <a:t>Brought to equilibrium temperature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B393B5-4BB9-4912-9AC7-BAE2114DCF6F}"/>
              </a:ext>
            </a:extLst>
          </p:cNvPr>
          <p:cNvSpPr txBox="1"/>
          <p:nvPr/>
        </p:nvSpPr>
        <p:spPr>
          <a:xfrm>
            <a:off x="4065885" y="4125695"/>
            <a:ext cx="2030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DA655"/>
                </a:solidFill>
              </a:rPr>
              <a:t>1W RHU (39)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814EFC-AEEC-4FE8-8D60-A4656F41A9B4}"/>
              </a:ext>
            </a:extLst>
          </p:cNvPr>
          <p:cNvSpPr txBox="1"/>
          <p:nvPr/>
        </p:nvSpPr>
        <p:spPr>
          <a:xfrm>
            <a:off x="4065885" y="4629391"/>
            <a:ext cx="1940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DA655"/>
                </a:solidFill>
              </a:rPr>
              <a:t>Sink temperatures of -150 °C, 0 °C, 31 °C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21F28B-A489-4551-9145-C5CD1A19F646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8E8EAB-F729-41A1-BB83-E532D2F0A8F6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</p:spTree>
    <p:extLst>
      <p:ext uri="{BB962C8B-B14F-4D97-AF65-F5344CB8AC3E}">
        <p14:creationId xmlns:p14="http://schemas.microsoft.com/office/powerpoint/2010/main" val="1788529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5">
            <a:extLst>
              <a:ext uri="{FF2B5EF4-FFF2-40B4-BE49-F238E27FC236}">
                <a16:creationId xmlns:a16="http://schemas.microsoft.com/office/drawing/2014/main" id="{574A6639-E653-4053-90E7-0C67F67C7FB1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4E89-8F7C-4319-9130-A6B93F5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6">
                <a:extLst>
                  <a:ext uri="{FF2B5EF4-FFF2-40B4-BE49-F238E27FC236}">
                    <a16:creationId xmlns:a16="http://schemas.microsoft.com/office/drawing/2014/main" id="{B43A8831-D47C-46DA-8AE7-10C1B553DD8A}"/>
                  </a:ext>
                </a:extLst>
              </p:cNvPr>
              <p:cNvSpPr/>
              <p:nvPr/>
            </p:nvSpPr>
            <p:spPr>
              <a:xfrm>
                <a:off x="1830371" y="1198095"/>
                <a:ext cx="9831712" cy="235025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Buckling Critical Load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ángulo 6">
                <a:extLst>
                  <a:ext uri="{FF2B5EF4-FFF2-40B4-BE49-F238E27FC236}">
                    <a16:creationId xmlns:a16="http://schemas.microsoft.com/office/drawing/2014/main" id="{B43A8831-D47C-46DA-8AE7-10C1B553D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71" y="1198095"/>
                <a:ext cx="9831712" cy="235025"/>
              </a:xfrm>
              <a:prstGeom prst="rect">
                <a:avLst/>
              </a:prstGeom>
              <a:blipFill>
                <a:blip r:embed="rId3"/>
                <a:stretch>
                  <a:fillRect t="-39024" b="-60976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4D4859D-925D-4E90-895F-C028104DFAA8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Results: Buckling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1723FB-896F-41B1-B60E-BC863594A1AF}"/>
              </a:ext>
            </a:extLst>
          </p:cNvPr>
          <p:cNvSpPr/>
          <p:nvPr/>
        </p:nvSpPr>
        <p:spPr>
          <a:xfrm>
            <a:off x="9779172" y="124947"/>
            <a:ext cx="660968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690082-0D10-4DB2-9588-43D1669F60D8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3734C-52F8-45EA-AF66-DC4BEC1D77F0}"/>
              </a:ext>
            </a:extLst>
          </p:cNvPr>
          <p:cNvSpPr txBox="1"/>
          <p:nvPr/>
        </p:nvSpPr>
        <p:spPr>
          <a:xfrm>
            <a:off x="1830371" y="1731074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</a:t>
            </a:r>
            <a:r>
              <a:rPr lang="en-GB" baseline="30000" dirty="0">
                <a:solidFill>
                  <a:schemeClr val="bg1"/>
                </a:solidFill>
              </a:rPr>
              <a:t>st</a:t>
            </a:r>
            <a:r>
              <a:rPr lang="en-GB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837C45-E102-4174-9ACB-C16153782A4A}"/>
              </a:ext>
            </a:extLst>
          </p:cNvPr>
          <p:cNvSpPr txBox="1"/>
          <p:nvPr/>
        </p:nvSpPr>
        <p:spPr>
          <a:xfrm>
            <a:off x="5169854" y="1728621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</a:t>
            </a:r>
            <a:r>
              <a:rPr lang="en-GB" baseline="30000" dirty="0">
                <a:solidFill>
                  <a:schemeClr val="bg1"/>
                </a:solidFill>
              </a:rPr>
              <a:t>nd</a:t>
            </a:r>
            <a:r>
              <a:rPr lang="en-GB" dirty="0">
                <a:solidFill>
                  <a:schemeClr val="bg1"/>
                </a:solidFill>
              </a:rPr>
              <a:t> mode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EA9F5-00A4-4C9E-8898-CA766A2E39BC}"/>
              </a:ext>
            </a:extLst>
          </p:cNvPr>
          <p:cNvSpPr txBox="1"/>
          <p:nvPr/>
        </p:nvSpPr>
        <p:spPr>
          <a:xfrm>
            <a:off x="8509337" y="1715811"/>
            <a:ext cx="3152745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</a:t>
            </a:r>
            <a:r>
              <a:rPr lang="en-GB" baseline="30000" dirty="0">
                <a:solidFill>
                  <a:schemeClr val="bg1"/>
                </a:solidFill>
              </a:rPr>
              <a:t>rd</a:t>
            </a:r>
            <a:r>
              <a:rPr lang="en-GB" dirty="0">
                <a:solidFill>
                  <a:schemeClr val="bg1"/>
                </a:solidFill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90977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A409B-6A54-40A5-A02B-BBFC5557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37" y="6347642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Graphic 5" descr="Postit Notes with solid fill">
            <a:extLst>
              <a:ext uri="{FF2B5EF4-FFF2-40B4-BE49-F238E27FC236}">
                <a16:creationId xmlns:a16="http://schemas.microsoft.com/office/drawing/2014/main" id="{B863519A-9BEC-415A-BE16-EE1C840AA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2342" y="3692095"/>
            <a:ext cx="914400" cy="914400"/>
          </a:xfrm>
          <a:prstGeom prst="rect">
            <a:avLst/>
          </a:prstGeom>
        </p:spPr>
      </p:pic>
      <p:pic>
        <p:nvPicPr>
          <p:cNvPr id="8" name="Graphic 7" descr="Clipboard with solid fill">
            <a:extLst>
              <a:ext uri="{FF2B5EF4-FFF2-40B4-BE49-F238E27FC236}">
                <a16:creationId xmlns:a16="http://schemas.microsoft.com/office/drawing/2014/main" id="{D2A27439-90C6-4EBE-BA31-54E1D439B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7617" y="3683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46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Conclusions and future work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79764-7655-4835-B2B8-E812B622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8812" y="6286548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19</a:t>
            </a:fld>
            <a:endParaRPr lang="en-US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9F8CC56-8327-4E1A-BDB1-F69ADA84F2E9}"/>
              </a:ext>
            </a:extLst>
          </p:cNvPr>
          <p:cNvSpPr/>
          <p:nvPr/>
        </p:nvSpPr>
        <p:spPr>
          <a:xfrm>
            <a:off x="10653203" y="116764"/>
            <a:ext cx="1298413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94EFCCF-1938-4F91-97CF-34DDA66D4133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53923E-B49B-440C-A093-0B3715908098}"/>
              </a:ext>
            </a:extLst>
          </p:cNvPr>
          <p:cNvGrpSpPr/>
          <p:nvPr/>
        </p:nvGrpSpPr>
        <p:grpSpPr>
          <a:xfrm>
            <a:off x="1890469" y="1863908"/>
            <a:ext cx="5026380" cy="4165541"/>
            <a:chOff x="2343230" y="2218202"/>
            <a:chExt cx="5026380" cy="4165541"/>
          </a:xfrm>
        </p:grpSpPr>
        <p:sp>
          <p:nvSpPr>
            <p:cNvPr id="22" name="Rectángulo: esquinas redondeadas 11">
              <a:extLst>
                <a:ext uri="{FF2B5EF4-FFF2-40B4-BE49-F238E27FC236}">
                  <a16:creationId xmlns:a16="http://schemas.microsoft.com/office/drawing/2014/main" id="{27E1B978-4737-4714-865D-12D7ED914B1C}"/>
                </a:ext>
              </a:extLst>
            </p:cNvPr>
            <p:cNvSpPr/>
            <p:nvPr/>
          </p:nvSpPr>
          <p:spPr>
            <a:xfrm>
              <a:off x="2343230" y="2468876"/>
              <a:ext cx="5026380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ángulo 6">
              <a:extLst>
                <a:ext uri="{FF2B5EF4-FFF2-40B4-BE49-F238E27FC236}">
                  <a16:creationId xmlns:a16="http://schemas.microsoft.com/office/drawing/2014/main" id="{A4D7399B-747B-4662-80F3-B9B5BC9F0EAF}"/>
                </a:ext>
              </a:extLst>
            </p:cNvPr>
            <p:cNvSpPr/>
            <p:nvPr/>
          </p:nvSpPr>
          <p:spPr>
            <a:xfrm>
              <a:off x="3463948" y="2218202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Conclusions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F096BD-E6EA-43EA-9EE0-4AD05B192B05}"/>
              </a:ext>
            </a:extLst>
          </p:cNvPr>
          <p:cNvGrpSpPr/>
          <p:nvPr/>
        </p:nvGrpSpPr>
        <p:grpSpPr>
          <a:xfrm>
            <a:off x="7034544" y="1862289"/>
            <a:ext cx="4431101" cy="4167161"/>
            <a:chOff x="5599031" y="3265965"/>
            <a:chExt cx="5443945" cy="4167161"/>
          </a:xfrm>
        </p:grpSpPr>
        <p:sp>
          <p:nvSpPr>
            <p:cNvPr id="35" name="Rectángulo: esquinas redondeadas 11">
              <a:extLst>
                <a:ext uri="{FF2B5EF4-FFF2-40B4-BE49-F238E27FC236}">
                  <a16:creationId xmlns:a16="http://schemas.microsoft.com/office/drawing/2014/main" id="{68BB9272-4069-4F4A-B085-97658488C5AF}"/>
                </a:ext>
              </a:extLst>
            </p:cNvPr>
            <p:cNvSpPr/>
            <p:nvPr/>
          </p:nvSpPr>
          <p:spPr>
            <a:xfrm>
              <a:off x="5599031" y="3518259"/>
              <a:ext cx="5443945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169E8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Rectángulo 6">
              <a:extLst>
                <a:ext uri="{FF2B5EF4-FFF2-40B4-BE49-F238E27FC236}">
                  <a16:creationId xmlns:a16="http://schemas.microsoft.com/office/drawing/2014/main" id="{AE175A96-3172-4D2A-BBDD-2DB53DD0899A}"/>
                </a:ext>
              </a:extLst>
            </p:cNvPr>
            <p:cNvSpPr/>
            <p:nvPr/>
          </p:nvSpPr>
          <p:spPr>
            <a:xfrm>
              <a:off x="6418547" y="3265965"/>
              <a:ext cx="3882853" cy="235805"/>
            </a:xfrm>
            <a:prstGeom prst="rect">
              <a:avLst/>
            </a:prstGeom>
            <a:solidFill>
              <a:srgbClr val="169E8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Future Work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73C7A1-C1B6-423B-BC33-1AFA6047B77F}"/>
                  </a:ext>
                </a:extLst>
              </p:cNvPr>
              <p:cNvSpPr txBox="1"/>
              <p:nvPr/>
            </p:nvSpPr>
            <p:spPr>
              <a:xfrm>
                <a:off x="2008461" y="4518253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Failure Index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73C7A1-C1B6-423B-BC33-1AFA6047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4518253"/>
                <a:ext cx="4781640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F652B3D-B217-4EFD-A098-1009FF2F27A2}"/>
              </a:ext>
            </a:extLst>
          </p:cNvPr>
          <p:cNvSpPr txBox="1"/>
          <p:nvPr/>
        </p:nvSpPr>
        <p:spPr>
          <a:xfrm>
            <a:off x="1890468" y="1243858"/>
            <a:ext cx="9575175" cy="369332"/>
          </a:xfrm>
          <a:prstGeom prst="rect">
            <a:avLst/>
          </a:prstGeom>
          <a:solidFill>
            <a:srgbClr val="CDA6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Lattice truncated cone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A95F6F-35F0-4F20-8552-0408CF785602}"/>
                  </a:ext>
                </a:extLst>
              </p:cNvPr>
              <p:cNvSpPr txBox="1"/>
              <p:nvPr/>
            </p:nvSpPr>
            <p:spPr>
              <a:xfrm>
                <a:off x="2008461" y="3958279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displacement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A95F6F-35F0-4F20-8552-0408CF785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3958279"/>
                <a:ext cx="4781640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D259F-05E3-44BA-BBFE-22137F3186F7}"/>
                  </a:ext>
                </a:extLst>
              </p:cNvPr>
              <p:cNvSpPr txBox="1"/>
              <p:nvPr/>
            </p:nvSpPr>
            <p:spPr>
              <a:xfrm>
                <a:off x="2008461" y="3162915"/>
                <a:ext cx="4781640" cy="369332"/>
              </a:xfrm>
              <a:prstGeom prst="rect">
                <a:avLst/>
              </a:prstGeom>
              <a:solidFill>
                <a:srgbClr val="8497B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Required material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DD259F-05E3-44BA-BBFE-22137F31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3162915"/>
                <a:ext cx="478164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A9B93B-DA75-4667-BD1A-3AE081595834}"/>
                  </a:ext>
                </a:extLst>
              </p:cNvPr>
              <p:cNvSpPr txBox="1"/>
              <p:nvPr/>
            </p:nvSpPr>
            <p:spPr>
              <a:xfrm>
                <a:off x="2008461" y="2600885"/>
                <a:ext cx="4781640" cy="369332"/>
              </a:xfrm>
              <a:prstGeom prst="rect">
                <a:avLst/>
              </a:prstGeom>
              <a:solidFill>
                <a:srgbClr val="8497B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Mass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8A9B93B-DA75-4667-BD1A-3AE08159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2600885"/>
                <a:ext cx="478164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5B70D-A519-4631-BBAB-9169AD5B516A}"/>
                  </a:ext>
                </a:extLst>
              </p:cNvPr>
              <p:cNvSpPr txBox="1"/>
              <p:nvPr/>
            </p:nvSpPr>
            <p:spPr>
              <a:xfrm>
                <a:off x="2008461" y="5078227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Buckling Critical Load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D5B70D-A519-4631-BBAB-9169AD5B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461" y="5078227"/>
                <a:ext cx="47816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BCB3E1-CC63-42CE-878C-6FCF729BA849}"/>
              </a:ext>
            </a:extLst>
          </p:cNvPr>
          <p:cNvSpPr txBox="1"/>
          <p:nvPr/>
        </p:nvSpPr>
        <p:spPr>
          <a:xfrm>
            <a:off x="7288039" y="3225591"/>
            <a:ext cx="3775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Optimization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Move top horizontal stiffener to prevent deformation on the top of the cone.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Decrease number of laminate layers where possible.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6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FD6AD-9ECA-4D80-8049-3C4580F44AD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64729"/>
            <a:ext cx="4094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CDA655"/>
                </a:solidFill>
                <a:cs typeface="Calibri"/>
              </a:rPr>
              <a:t>Index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1142815-D685-4A9A-A7D4-7F0014F8C021}"/>
              </a:ext>
            </a:extLst>
          </p:cNvPr>
          <p:cNvSpPr txBox="1">
            <a:spLocks/>
          </p:cNvSpPr>
          <p:nvPr/>
        </p:nvSpPr>
        <p:spPr>
          <a:xfrm>
            <a:off x="2283813" y="1113287"/>
            <a:ext cx="8924827" cy="5579613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1.</a:t>
            </a:r>
            <a:r>
              <a:rPr lang="en-GB" sz="1600" dirty="0">
                <a:solidFill>
                  <a:srgbClr val="D1666F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Design requirements.</a:t>
            </a:r>
            <a:endParaRPr lang="en-GB" sz="1600" dirty="0">
              <a:solidFill>
                <a:schemeClr val="bg1"/>
              </a:solidFill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2. </a:t>
            </a:r>
            <a:r>
              <a:rPr lang="en-GB" sz="1600" dirty="0">
                <a:solidFill>
                  <a:schemeClr val="bg1"/>
                </a:solidFill>
              </a:rPr>
              <a:t>Material properties.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3. </a:t>
            </a:r>
            <a:r>
              <a:rPr lang="en-GB" sz="1600" dirty="0">
                <a:solidFill>
                  <a:schemeClr val="bg1"/>
                </a:solidFill>
              </a:rPr>
              <a:t>Design choices and CAD model.</a:t>
            </a:r>
            <a:endParaRPr lang="en-GB" sz="1600" dirty="0">
              <a:solidFill>
                <a:srgbClr val="CDA655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4. </a:t>
            </a:r>
            <a:r>
              <a:rPr lang="en-GB" sz="1600" dirty="0">
                <a:solidFill>
                  <a:schemeClr val="bg1"/>
                </a:solidFill>
              </a:rPr>
              <a:t>FEM model.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4.1 </a:t>
            </a:r>
            <a:r>
              <a:rPr lang="en-GB" sz="1600" dirty="0">
                <a:solidFill>
                  <a:schemeClr val="bg1"/>
                </a:solidFill>
              </a:rPr>
              <a:t>Meshing.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4.2 </a:t>
            </a:r>
            <a:r>
              <a:rPr lang="en-GB" sz="1600" dirty="0">
                <a:solidFill>
                  <a:schemeClr val="bg1"/>
                </a:solidFill>
              </a:rPr>
              <a:t>Material and laminates.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4.3 </a:t>
            </a:r>
            <a:r>
              <a:rPr lang="en-GB" sz="1600" dirty="0">
                <a:solidFill>
                  <a:schemeClr val="bg1"/>
                </a:solidFill>
              </a:rPr>
              <a:t>Loads and boundary conditions (BCs).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chemeClr val="bg1"/>
                </a:solidFill>
              </a:rPr>
              <a:t>	</a:t>
            </a:r>
            <a:r>
              <a:rPr lang="en-GB" sz="1600" dirty="0">
                <a:solidFill>
                  <a:srgbClr val="CDA655"/>
                </a:solidFill>
              </a:rPr>
              <a:t>4.4 </a:t>
            </a:r>
            <a:r>
              <a:rPr lang="en-GB" sz="1600" dirty="0">
                <a:solidFill>
                  <a:schemeClr val="bg1"/>
                </a:solidFill>
              </a:rPr>
              <a:t>Optimization.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5. </a:t>
            </a:r>
            <a:r>
              <a:rPr lang="en-GB" sz="1600" dirty="0">
                <a:solidFill>
                  <a:schemeClr val="bg1"/>
                </a:solidFill>
              </a:rPr>
              <a:t>Results.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4.1 </a:t>
            </a:r>
            <a:r>
              <a:rPr lang="en-GB" sz="1600" dirty="0">
                <a:solidFill>
                  <a:schemeClr val="bg1"/>
                </a:solidFill>
              </a:rPr>
              <a:t>Linear Static.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	4.2 </a:t>
            </a:r>
            <a:r>
              <a:rPr lang="en-GB" sz="1600" dirty="0">
                <a:solidFill>
                  <a:schemeClr val="bg1"/>
                </a:solidFill>
              </a:rPr>
              <a:t>Buckling.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CDA655"/>
                </a:solidFill>
              </a:rPr>
              <a:t>5.</a:t>
            </a:r>
            <a:r>
              <a:rPr lang="en-GB" sz="1600" dirty="0">
                <a:solidFill>
                  <a:srgbClr val="A15760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Conclusions and future work.</a:t>
            </a:r>
            <a:endParaRPr lang="en-GB" sz="16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9" name="Conector recto 5">
            <a:extLst>
              <a:ext uri="{FF2B5EF4-FFF2-40B4-BE49-F238E27FC236}">
                <a16:creationId xmlns:a16="http://schemas.microsoft.com/office/drawing/2014/main" id="{CE375D66-EFAA-4624-9ADA-331DC7691859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C0CB-D4FD-4166-9F65-0A4893C7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2EF8C-434D-4DBA-A695-64C82583D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9469" r="4667" b="-893"/>
          <a:stretch/>
        </p:blipFill>
        <p:spPr>
          <a:xfrm>
            <a:off x="0" y="0"/>
            <a:ext cx="12192000" cy="6934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FFF4B-3079-4209-8D5F-D46F907EC3A4}"/>
              </a:ext>
            </a:extLst>
          </p:cNvPr>
          <p:cNvSpPr txBox="1"/>
          <p:nvPr/>
        </p:nvSpPr>
        <p:spPr>
          <a:xfrm>
            <a:off x="2615742" y="2966650"/>
            <a:ext cx="6065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>
                <a:solidFill>
                  <a:srgbClr val="CDA655"/>
                </a:solidFill>
                <a:cs typeface="Calibri"/>
              </a:rPr>
              <a:t>Any questions?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6015052-0AD2-4C12-BBB8-C0C91249455B}"/>
              </a:ext>
            </a:extLst>
          </p:cNvPr>
          <p:cNvCxnSpPr/>
          <p:nvPr/>
        </p:nvCxnSpPr>
        <p:spPr>
          <a:xfrm>
            <a:off x="1310819" y="36374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2E520-921C-4F54-8B5C-9FA4841A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270055-7681-4511-BE06-FCD50181F91A}"/>
              </a:ext>
            </a:extLst>
          </p:cNvPr>
          <p:cNvSpPr/>
          <p:nvPr/>
        </p:nvSpPr>
        <p:spPr>
          <a:xfrm>
            <a:off x="1830371" y="124947"/>
            <a:ext cx="1960394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8" y="474254"/>
            <a:ext cx="84711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Introduction: Design Requirements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C05268-EFA9-4BBC-B9F9-D15C86C0D16E}"/>
              </a:ext>
            </a:extLst>
          </p:cNvPr>
          <p:cNvGrpSpPr/>
          <p:nvPr/>
        </p:nvGrpSpPr>
        <p:grpSpPr>
          <a:xfrm>
            <a:off x="1890468" y="1852726"/>
            <a:ext cx="5948515" cy="4176723"/>
            <a:chOff x="2343229" y="2207020"/>
            <a:chExt cx="5948515" cy="4176723"/>
          </a:xfrm>
        </p:grpSpPr>
        <p:sp>
          <p:nvSpPr>
            <p:cNvPr id="83" name="Rectángulo: esquinas redondeadas 11">
              <a:extLst>
                <a:ext uri="{FF2B5EF4-FFF2-40B4-BE49-F238E27FC236}">
                  <a16:creationId xmlns:a16="http://schemas.microsoft.com/office/drawing/2014/main" id="{450E189A-94EC-417F-9B69-B88E52FCAE9D}"/>
                </a:ext>
              </a:extLst>
            </p:cNvPr>
            <p:cNvSpPr/>
            <p:nvPr/>
          </p:nvSpPr>
          <p:spPr>
            <a:xfrm>
              <a:off x="2343229" y="2468876"/>
              <a:ext cx="5948515" cy="3914867"/>
            </a:xfrm>
            <a:prstGeom prst="roundRect">
              <a:avLst>
                <a:gd name="adj" fmla="val 3132"/>
              </a:avLst>
            </a:prstGeom>
            <a:noFill/>
            <a:ln w="38100">
              <a:solidFill>
                <a:srgbClr val="7962C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Rectángulo 6">
              <a:extLst>
                <a:ext uri="{FF2B5EF4-FFF2-40B4-BE49-F238E27FC236}">
                  <a16:creationId xmlns:a16="http://schemas.microsoft.com/office/drawing/2014/main" id="{F92736F5-FCAD-4D22-A1FD-FC133D6217E9}"/>
                </a:ext>
              </a:extLst>
            </p:cNvPr>
            <p:cNvSpPr/>
            <p:nvPr/>
          </p:nvSpPr>
          <p:spPr>
            <a:xfrm>
              <a:off x="3847657" y="2207020"/>
              <a:ext cx="2973296" cy="250674"/>
            </a:xfrm>
            <a:prstGeom prst="rect">
              <a:avLst/>
            </a:prstGeom>
            <a:solidFill>
              <a:srgbClr val="7962CC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Geometrical Requirements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45FC1A9-387B-4146-9D5E-2B17EB739680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D00487E-59C7-46CE-94D7-EA49E6D2A70E}"/>
              </a:ext>
            </a:extLst>
          </p:cNvPr>
          <p:cNvGrpSpPr/>
          <p:nvPr/>
        </p:nvGrpSpPr>
        <p:grpSpPr>
          <a:xfrm>
            <a:off x="1578203" y="2070192"/>
            <a:ext cx="5967119" cy="4179181"/>
            <a:chOff x="1578203" y="2070192"/>
            <a:chExt cx="5967119" cy="41791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AC39A10-BC17-49C6-98EB-CA10A83978E7}"/>
                </a:ext>
              </a:extLst>
            </p:cNvPr>
            <p:cNvGrpSpPr/>
            <p:nvPr/>
          </p:nvGrpSpPr>
          <p:grpSpPr>
            <a:xfrm>
              <a:off x="1578203" y="2314419"/>
              <a:ext cx="3469859" cy="3934954"/>
              <a:chOff x="1729125" y="2314419"/>
              <a:chExt cx="3469859" cy="3934954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B3D725B-28B4-4F84-B001-CEEF39D9573E}"/>
                  </a:ext>
                </a:extLst>
              </p:cNvPr>
              <p:cNvGrpSpPr/>
              <p:nvPr/>
            </p:nvGrpSpPr>
            <p:grpSpPr>
              <a:xfrm>
                <a:off x="1729125" y="2314419"/>
                <a:ext cx="3469859" cy="3530365"/>
                <a:chOff x="1729125" y="2314419"/>
                <a:chExt cx="3469859" cy="3530365"/>
              </a:xfrm>
            </p:grpSpPr>
            <p:pic>
              <p:nvPicPr>
                <p:cNvPr id="36" name="Picture 35" descr="A picture containing pylon, outdoor object, tower&#10;&#10;Description automatically generated">
                  <a:extLst>
                    <a:ext uri="{FF2B5EF4-FFF2-40B4-BE49-F238E27FC236}">
                      <a16:creationId xmlns:a16="http://schemas.microsoft.com/office/drawing/2014/main" id="{5994A092-A7AF-4908-97DD-DEEECB8612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9125" y="2534597"/>
                  <a:ext cx="3262718" cy="3092118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1E4D91-9E22-4A46-9996-EC7BA670B1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68524" y="4933734"/>
                      <a:ext cx="499047" cy="369332"/>
                    </a:xfrm>
                    <a:prstGeom prst="rect">
                      <a:avLst/>
                    </a:prstGeom>
                    <a:solidFill>
                      <a:srgbClr val="7962CC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GB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  <m:sup>
                                <m:r>
                                  <a:rPr lang="en-GB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oMath>
                        </m:oMathPara>
                      </a14:m>
                      <a:endParaRPr lang="en-GB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71E4D91-9E22-4A46-9996-EC7BA670B1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68524" y="4933734"/>
                      <a:ext cx="499047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C504C03-7F49-41CC-ACD9-A5918DFB2955}"/>
                    </a:ext>
                  </a:extLst>
                </p:cNvPr>
                <p:cNvCxnSpPr/>
                <p:nvPr/>
              </p:nvCxnSpPr>
              <p:spPr>
                <a:xfrm>
                  <a:off x="3347169" y="2686183"/>
                  <a:ext cx="0" cy="2808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2E5607B-1F17-4037-971D-9018305FA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46862" y="2643724"/>
                  <a:ext cx="1028609" cy="4515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D1339E1-9503-43AF-BCEE-7AB35BAFBF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5029" y="5529695"/>
                  <a:ext cx="2467992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0EA1A89-59B4-4B8B-BF12-D9F240E4F9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7743" y="5475452"/>
                      <a:ext cx="10654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50 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mm</m:t>
                            </m:r>
                          </m:oMath>
                        </m:oMathPara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0EA1A89-59B4-4B8B-BF12-D9F240E4F9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7743" y="5475452"/>
                      <a:ext cx="1065484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C5D2DD-C156-4478-BE5D-F9911AF7F4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69004" y="2314419"/>
                      <a:ext cx="9829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GB" b="0" dirty="0">
                          <a:solidFill>
                            <a:srgbClr val="7962CC"/>
                          </a:solidFill>
                        </a:rPr>
                        <a:t>10</a:t>
                      </a:r>
                      <a14:m>
                        <m:oMath xmlns:m="http://schemas.openxmlformats.org/officeDocument/2006/math">
                          <m:r>
                            <a:rPr lang="en-GB" b="0" i="1" smtClean="0">
                              <a:solidFill>
                                <a:srgbClr val="7962CC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7962CC"/>
                              </a:solidFill>
                              <a:latin typeface="Cambria Math" panose="02040503050406030204" pitchFamily="18" charset="0"/>
                            </a:rPr>
                            <m:t>mm</m:t>
                          </m:r>
                        </m:oMath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4C5D2DD-C156-4478-BE5D-F9911AF7F4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9004" y="2314419"/>
                      <a:ext cx="98296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590"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FCD95172-2490-4A30-B4FE-2DC5C3F966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3021" y="2686183"/>
                  <a:ext cx="0" cy="2787659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502634-3F82-4985-921D-BA9B113D5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33500" y="3819553"/>
                      <a:ext cx="106548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b="0" i="1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80 </m:t>
                            </m:r>
                            <m:r>
                              <m:rPr>
                                <m:sty m:val="p"/>
                              </m:rPr>
                              <a:rPr lang="en-GB" b="0" i="0" smtClean="0">
                                <a:solidFill>
                                  <a:srgbClr val="7962CC"/>
                                </a:solidFill>
                                <a:latin typeface="Cambria Math" panose="02040503050406030204" pitchFamily="18" charset="0"/>
                              </a:rPr>
                              <m:t>mm</m:t>
                            </m:r>
                          </m:oMath>
                        </m:oMathPara>
                      </a14:m>
                      <a:endParaRPr lang="en-GB" dirty="0">
                        <a:solidFill>
                          <a:srgbClr val="7962CC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502634-3F82-4985-921D-BA9B113D505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3500" y="3819553"/>
                      <a:ext cx="1065484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B8AC2E-C326-4D0A-BE4B-C6172C9975F0}"/>
                  </a:ext>
                </a:extLst>
              </p:cNvPr>
              <p:cNvSpPr/>
              <p:nvPr/>
            </p:nvSpPr>
            <p:spPr>
              <a:xfrm rot="16200000">
                <a:off x="3950344" y="5318174"/>
                <a:ext cx="1109203" cy="753196"/>
              </a:xfrm>
              <a:prstGeom prst="arc">
                <a:avLst>
                  <a:gd name="adj1" fmla="val 18293329"/>
                  <a:gd name="adj2" fmla="val 0"/>
                </a:avLst>
              </a:prstGeom>
              <a:ln w="28575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1F0C56-29B9-44D3-AED8-3298CB0C68CA}"/>
                </a:ext>
              </a:extLst>
            </p:cNvPr>
            <p:cNvGrpSpPr/>
            <p:nvPr/>
          </p:nvGrpSpPr>
          <p:grpSpPr>
            <a:xfrm>
              <a:off x="4608457" y="2070192"/>
              <a:ext cx="1590718" cy="4158561"/>
              <a:chOff x="5481561" y="2011420"/>
              <a:chExt cx="1590718" cy="4158561"/>
            </a:xfrm>
          </p:grpSpPr>
          <p:pic>
            <p:nvPicPr>
              <p:cNvPr id="42" name="Picture 41" descr="A close-up of a tower&#10;&#10;Description automatically generated with low confidence">
                <a:extLst>
                  <a:ext uri="{FF2B5EF4-FFF2-40B4-BE49-F238E27FC236}">
                    <a16:creationId xmlns:a16="http://schemas.microsoft.com/office/drawing/2014/main" id="{0343192E-E8D7-49BF-B803-FBEA4F536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0161" y="2505731"/>
                <a:ext cx="1092118" cy="2996976"/>
              </a:xfrm>
              <a:prstGeom prst="rect">
                <a:avLst/>
              </a:prstGeom>
            </p:spPr>
          </p:pic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75A717F8-3DEC-4A17-B9AD-859F53494383}"/>
                  </a:ext>
                </a:extLst>
              </p:cNvPr>
              <p:cNvSpPr/>
              <p:nvPr/>
            </p:nvSpPr>
            <p:spPr>
              <a:xfrm rot="16200000">
                <a:off x="6243169" y="5395709"/>
                <a:ext cx="923027" cy="625517"/>
              </a:xfrm>
              <a:prstGeom prst="arc">
                <a:avLst>
                  <a:gd name="adj1" fmla="val 19426482"/>
                  <a:gd name="adj2" fmla="val 0"/>
                </a:avLst>
              </a:prstGeom>
              <a:ln w="38100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70456B1-1C54-41E5-BD90-ED38FA1C757E}"/>
                      </a:ext>
                    </a:extLst>
                  </p:cNvPr>
                  <p:cNvSpPr txBox="1"/>
                  <p:nvPr/>
                </p:nvSpPr>
                <p:spPr>
                  <a:xfrm>
                    <a:off x="5999815" y="4955504"/>
                    <a:ext cx="499047" cy="369332"/>
                  </a:xfrm>
                  <a:prstGeom prst="rect">
                    <a:avLst/>
                  </a:prstGeom>
                  <a:solidFill>
                    <a:srgbClr val="7962C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e>
                            <m:sup>
                              <m:r>
                                <a:rPr lang="en-GB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70456B1-1C54-41E5-BD90-ED38FA1C7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9815" y="4955504"/>
                    <a:ext cx="49904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F411ADE-8202-4534-A6A7-8DDEF4CAFA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91924" y="2642276"/>
                    <a:ext cx="499047" cy="369332"/>
                  </a:xfrm>
                  <a:prstGeom prst="rect">
                    <a:avLst/>
                  </a:prstGeom>
                  <a:solidFill>
                    <a:srgbClr val="7962C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  <m:sup>
                              <m:r>
                                <a:rPr lang="en-GB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F411ADE-8202-4534-A6A7-8DDEF4CAFA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1924" y="2642276"/>
                    <a:ext cx="49904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CA480D07-F389-4E1C-8CA2-22A0EC292200}"/>
                  </a:ext>
                </a:extLst>
              </p:cNvPr>
              <p:cNvSpPr/>
              <p:nvPr/>
            </p:nvSpPr>
            <p:spPr>
              <a:xfrm rot="3628787">
                <a:off x="5332806" y="2160175"/>
                <a:ext cx="923027" cy="625517"/>
              </a:xfrm>
              <a:prstGeom prst="arc">
                <a:avLst>
                  <a:gd name="adj1" fmla="val 19426482"/>
                  <a:gd name="adj2" fmla="val 0"/>
                </a:avLst>
              </a:prstGeom>
              <a:ln w="38100">
                <a:solidFill>
                  <a:srgbClr val="D1666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4B3B7F-2BEB-4C50-9C10-ADB3CCDCA721}"/>
                </a:ext>
              </a:extLst>
            </p:cNvPr>
            <p:cNvGrpSpPr/>
            <p:nvPr/>
          </p:nvGrpSpPr>
          <p:grpSpPr>
            <a:xfrm>
              <a:off x="6453204" y="3075577"/>
              <a:ext cx="1092118" cy="2315036"/>
              <a:chOff x="6540596" y="2643724"/>
              <a:chExt cx="1092118" cy="231503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0FD9C2-7AA9-49F0-85E5-2A7A2AEBDA13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2643724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Helicoidal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70FD9C2-7AA9-49F0-85E5-2A7A2AEBDA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2643724"/>
                    <a:ext cx="1092118" cy="73866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76" t="-165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627BCEF-7BB9-4E61-83CF-23222BA4FEBB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3429000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Vertical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627BCEF-7BB9-4E61-83CF-23222BA4FE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3429000"/>
                    <a:ext cx="1092118" cy="73866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76" t="-82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D2961C7-129C-4041-B09D-9CBE522CF2D9}"/>
                      </a:ext>
                    </a:extLst>
                  </p:cNvPr>
                  <p:cNvSpPr txBox="1"/>
                  <p:nvPr/>
                </p:nvSpPr>
                <p:spPr>
                  <a:xfrm>
                    <a:off x="6540596" y="4220096"/>
                    <a:ext cx="1092118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400" dirty="0">
                        <a:solidFill>
                          <a:schemeClr val="bg1"/>
                        </a:solidFill>
                      </a:rPr>
                      <a:t>Horizontal stiffeners </a:t>
                    </a:r>
                    <a14:m>
                      <m:oMath xmlns:m="http://schemas.openxmlformats.org/officeDocument/2006/math">
                        <m: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m:rPr>
                            <m:sty m:val="p"/>
                          </m:rPr>
                          <a:rPr lang="en-GB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mm</m:t>
                        </m:r>
                      </m:oMath>
                    </a14:m>
                    <a:endParaRPr lang="en-GB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D2961C7-129C-4041-B09D-9CBE522CF2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0596" y="4220096"/>
                    <a:ext cx="1092118" cy="73866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76" t="-165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7CE809-18A7-44A2-A5C2-1E89875D062C}"/>
                </a:ext>
              </a:extLst>
            </p:cNvPr>
            <p:cNvSpPr txBox="1"/>
            <p:nvPr/>
          </p:nvSpPr>
          <p:spPr>
            <a:xfrm>
              <a:off x="6546242" y="271808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>
                  <a:solidFill>
                    <a:schemeClr val="bg1"/>
                  </a:solidFill>
                </a:rPr>
                <a:t>Width: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15FA87B-32C8-43AE-BB98-47603EB3B953}"/>
              </a:ext>
            </a:extLst>
          </p:cNvPr>
          <p:cNvGrpSpPr/>
          <p:nvPr/>
        </p:nvGrpSpPr>
        <p:grpSpPr>
          <a:xfrm>
            <a:off x="8025413" y="1863912"/>
            <a:ext cx="3440231" cy="4165538"/>
            <a:chOff x="8025413" y="1863912"/>
            <a:chExt cx="3440231" cy="416553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6395E6D-E120-4BB6-9709-4741CF13D9B6}"/>
                </a:ext>
              </a:extLst>
            </p:cNvPr>
            <p:cNvGrpSpPr/>
            <p:nvPr/>
          </p:nvGrpSpPr>
          <p:grpSpPr>
            <a:xfrm>
              <a:off x="8025413" y="1863912"/>
              <a:ext cx="3440231" cy="4165538"/>
              <a:chOff x="6816390" y="3267588"/>
              <a:chExt cx="4226586" cy="4165538"/>
            </a:xfrm>
          </p:grpSpPr>
          <p:sp>
            <p:nvSpPr>
              <p:cNvPr id="82" name="Rectángulo: esquinas redondeadas 11">
                <a:extLst>
                  <a:ext uri="{FF2B5EF4-FFF2-40B4-BE49-F238E27FC236}">
                    <a16:creationId xmlns:a16="http://schemas.microsoft.com/office/drawing/2014/main" id="{186B4CB7-878F-4A72-8888-4894995C84B5}"/>
                  </a:ext>
                </a:extLst>
              </p:cNvPr>
              <p:cNvSpPr/>
              <p:nvPr/>
            </p:nvSpPr>
            <p:spPr>
              <a:xfrm>
                <a:off x="6816390" y="3518259"/>
                <a:ext cx="4226586" cy="3914867"/>
              </a:xfrm>
              <a:prstGeom prst="roundRect">
                <a:avLst>
                  <a:gd name="adj" fmla="val 3132"/>
                </a:avLst>
              </a:prstGeom>
              <a:noFill/>
              <a:ln w="38100">
                <a:solidFill>
                  <a:srgbClr val="169E84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7" name="Rectángulo 6">
                <a:extLst>
                  <a:ext uri="{FF2B5EF4-FFF2-40B4-BE49-F238E27FC236}">
                    <a16:creationId xmlns:a16="http://schemas.microsoft.com/office/drawing/2014/main" id="{E1FA2D01-425E-4A8A-B0E8-A1837D0ADD76}"/>
                  </a:ext>
                </a:extLst>
              </p:cNvPr>
              <p:cNvSpPr/>
              <p:nvPr/>
            </p:nvSpPr>
            <p:spPr>
              <a:xfrm>
                <a:off x="7012714" y="3267588"/>
                <a:ext cx="3882854" cy="23580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Loads and Boundary Conditions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9D2A7B0-B5B8-44B8-AFFD-D30DB82B7CDC}"/>
                </a:ext>
              </a:extLst>
            </p:cNvPr>
            <p:cNvGrpSpPr/>
            <p:nvPr/>
          </p:nvGrpSpPr>
          <p:grpSpPr>
            <a:xfrm>
              <a:off x="8068511" y="2224718"/>
              <a:ext cx="3262718" cy="3694105"/>
              <a:chOff x="8068511" y="2224718"/>
              <a:chExt cx="3262718" cy="3694105"/>
            </a:xfrm>
          </p:grpSpPr>
          <p:pic>
            <p:nvPicPr>
              <p:cNvPr id="68" name="Picture 67" descr="A picture containing pylon, outdoor object, tower&#10;&#10;Description automatically generated">
                <a:extLst>
                  <a:ext uri="{FF2B5EF4-FFF2-40B4-BE49-F238E27FC236}">
                    <a16:creationId xmlns:a16="http://schemas.microsoft.com/office/drawing/2014/main" id="{C232A72A-CF3C-40B1-B1B3-01B52670C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8511" y="2516932"/>
                <a:ext cx="3262718" cy="3092118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B361785-5237-4518-83C6-FA2150A11791}"/>
                  </a:ext>
                </a:extLst>
              </p:cNvPr>
              <p:cNvSpPr/>
              <p:nvPr/>
            </p:nvSpPr>
            <p:spPr>
              <a:xfrm flipH="1">
                <a:off x="8358408" y="2561231"/>
                <a:ext cx="2774185" cy="14915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F329F7E-F0AF-4649-A65D-260FCB8529CF}"/>
                  </a:ext>
                </a:extLst>
              </p:cNvPr>
              <p:cNvCxnSpPr/>
              <p:nvPr/>
            </p:nvCxnSpPr>
            <p:spPr>
              <a:xfrm>
                <a:off x="9699870" y="2314419"/>
                <a:ext cx="0" cy="386629"/>
              </a:xfrm>
              <a:prstGeom prst="straightConnector1">
                <a:avLst/>
              </a:prstGeom>
              <a:ln w="57150">
                <a:solidFill>
                  <a:srgbClr val="D1666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619868D-8537-4A5B-9AA2-11FCB3611C64}"/>
                  </a:ext>
                </a:extLst>
              </p:cNvPr>
              <p:cNvSpPr txBox="1"/>
              <p:nvPr/>
            </p:nvSpPr>
            <p:spPr>
              <a:xfrm>
                <a:off x="9720059" y="2224718"/>
                <a:ext cx="724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D1666F"/>
                    </a:solidFill>
                  </a:rPr>
                  <a:t>15 kN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98694E0-791E-4871-8D74-7930AB4EA3E7}"/>
                  </a:ext>
                </a:extLst>
              </p:cNvPr>
              <p:cNvSpPr/>
              <p:nvPr/>
            </p:nvSpPr>
            <p:spPr>
              <a:xfrm flipH="1">
                <a:off x="8362179" y="5435839"/>
                <a:ext cx="2774185" cy="149155"/>
              </a:xfrm>
              <a:prstGeom prst="rect">
                <a:avLst/>
              </a:prstGeom>
              <a:solidFill>
                <a:srgbClr val="169E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7F5A231-5B50-4EA9-A0E5-CB82D90F6642}"/>
                  </a:ext>
                </a:extLst>
              </p:cNvPr>
              <p:cNvSpPr txBox="1"/>
              <p:nvPr/>
            </p:nvSpPr>
            <p:spPr>
              <a:xfrm>
                <a:off x="9115062" y="5549491"/>
                <a:ext cx="1169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Supported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165541-A9C9-4C3E-BF0E-2B576EF41448}"/>
                  </a:ext>
                </a:extLst>
              </p:cNvPr>
              <p:cNvSpPr txBox="1"/>
              <p:nvPr/>
            </p:nvSpPr>
            <p:spPr>
              <a:xfrm>
                <a:off x="4500174" y="6213719"/>
                <a:ext cx="4781640" cy="369332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Maximum allowed displacement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165541-A9C9-4C3E-BF0E-2B576EF41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74" y="6213719"/>
                <a:ext cx="4781640" cy="369332"/>
              </a:xfrm>
              <a:prstGeom prst="rect">
                <a:avLst/>
              </a:prstGeom>
              <a:blipFill>
                <a:blip r:embed="rId1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FDED0B53-70C3-4AA0-9F08-DD927CDA8543}"/>
              </a:ext>
            </a:extLst>
          </p:cNvPr>
          <p:cNvSpPr txBox="1"/>
          <p:nvPr/>
        </p:nvSpPr>
        <p:spPr>
          <a:xfrm>
            <a:off x="1890468" y="1243858"/>
            <a:ext cx="9575175" cy="369332"/>
          </a:xfrm>
          <a:prstGeom prst="rect">
            <a:avLst/>
          </a:prstGeom>
          <a:solidFill>
            <a:srgbClr val="CDA65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Lattice truncated cone structure</a:t>
            </a:r>
          </a:p>
        </p:txBody>
      </p:sp>
    </p:spTree>
    <p:extLst>
      <p:ext uri="{BB962C8B-B14F-4D97-AF65-F5344CB8AC3E}">
        <p14:creationId xmlns:p14="http://schemas.microsoft.com/office/powerpoint/2010/main" val="33015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Material Properties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AD0DB01-03B4-437D-823E-0B76F4BCD9DD}"/>
              </a:ext>
            </a:extLst>
          </p:cNvPr>
          <p:cNvSpPr txBox="1">
            <a:spLocks/>
          </p:cNvSpPr>
          <p:nvPr/>
        </p:nvSpPr>
        <p:spPr>
          <a:xfrm>
            <a:off x="3678302" y="3788233"/>
            <a:ext cx="5768975" cy="83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CDA65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cs typeface="Calibri"/>
              </a:rPr>
              <a:t>2D Orthotropic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Graphic 4" descr="Alterations &amp; Tailoring with solid fill">
            <a:extLst>
              <a:ext uri="{FF2B5EF4-FFF2-40B4-BE49-F238E27FC236}">
                <a16:creationId xmlns:a16="http://schemas.microsoft.com/office/drawing/2014/main" id="{B91836BB-C6CE-41DB-8507-6DCEBDB5F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285" y="44721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8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6">
            <a:extLst>
              <a:ext uri="{FF2B5EF4-FFF2-40B4-BE49-F238E27FC236}">
                <a16:creationId xmlns:a16="http://schemas.microsoft.com/office/drawing/2014/main" id="{F8B4BC7C-F320-498D-A5BF-FA23F2C7ED01}"/>
              </a:ext>
            </a:extLst>
          </p:cNvPr>
          <p:cNvSpPr/>
          <p:nvPr/>
        </p:nvSpPr>
        <p:spPr>
          <a:xfrm>
            <a:off x="2765178" y="4299205"/>
            <a:ext cx="2973296" cy="25067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Linear Elastic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0E35EB-82B2-4980-B8AA-BCDC00148C79}"/>
              </a:ext>
            </a:extLst>
          </p:cNvPr>
          <p:cNvSpPr/>
          <p:nvPr/>
        </p:nvSpPr>
        <p:spPr>
          <a:xfrm>
            <a:off x="1830371" y="4557975"/>
            <a:ext cx="4842911" cy="1732772"/>
          </a:xfrm>
          <a:prstGeom prst="roundRect">
            <a:avLst>
              <a:gd name="adj" fmla="val 3588"/>
            </a:avLst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8E5FD-DE7C-492B-8229-802AB25ABED7}"/>
              </a:ext>
            </a:extLst>
          </p:cNvPr>
          <p:cNvSpPr txBox="1"/>
          <p:nvPr/>
        </p:nvSpPr>
        <p:spPr>
          <a:xfrm>
            <a:off x="1890469" y="474254"/>
            <a:ext cx="50472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Material properties</a:t>
            </a:r>
          </a:p>
        </p:txBody>
      </p:sp>
      <p:cxnSp>
        <p:nvCxnSpPr>
          <p:cNvPr id="12" name="Conector recto 5">
            <a:extLst>
              <a:ext uri="{FF2B5EF4-FFF2-40B4-BE49-F238E27FC236}">
                <a16:creationId xmlns:a16="http://schemas.microsoft.com/office/drawing/2014/main" id="{60C59147-BB00-4D65-8637-CBBE964A8E36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1F0A210-9CBB-4D64-B980-B86FF4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3C5FC4-3FBE-4626-AD00-E08A2A234A62}"/>
              </a:ext>
            </a:extLst>
          </p:cNvPr>
          <p:cNvSpPr/>
          <p:nvPr/>
        </p:nvSpPr>
        <p:spPr>
          <a:xfrm>
            <a:off x="3801217" y="124947"/>
            <a:ext cx="1960394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17EB26-462F-4C59-9493-FC0407E27BDD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1520AE-41B6-4191-AC7D-378DE9D8F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33740"/>
              </p:ext>
            </p:extLst>
          </p:nvPr>
        </p:nvGraphicFramePr>
        <p:xfrm>
          <a:off x="1986623" y="4700461"/>
          <a:ext cx="4530406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2830">
                  <a:extLst>
                    <a:ext uri="{9D8B030D-6E8A-4147-A177-3AD203B41FA5}">
                      <a16:colId xmlns:a16="http://schemas.microsoft.com/office/drawing/2014/main" val="1324604120"/>
                    </a:ext>
                  </a:extLst>
                </a:gridCol>
                <a:gridCol w="1430080">
                  <a:extLst>
                    <a:ext uri="{9D8B030D-6E8A-4147-A177-3AD203B41FA5}">
                      <a16:colId xmlns:a16="http://schemas.microsoft.com/office/drawing/2014/main" val="3334818936"/>
                    </a:ext>
                  </a:extLst>
                </a:gridCol>
                <a:gridCol w="1637496">
                  <a:extLst>
                    <a:ext uri="{9D8B030D-6E8A-4147-A177-3AD203B41FA5}">
                      <a16:colId xmlns:a16="http://schemas.microsoft.com/office/drawing/2014/main" val="10784491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Stiffeners (traction)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Stiffeners (compression)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610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Elastic Modulus 11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158.489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140.932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20820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Elastic Modulus 22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8.949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9.712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827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Poisson Ratio 12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0.316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0.356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8942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12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986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23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076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Shear Modulus 13 [GPa]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4.649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066734"/>
                  </a:ext>
                </a:extLst>
              </a:tr>
              <a:tr h="9800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Density [g/mcc]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1.58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322610"/>
                  </a:ext>
                </a:extLst>
              </a:tr>
            </a:tbl>
          </a:graphicData>
        </a:graphic>
      </p:graphicFrame>
      <p:sp>
        <p:nvSpPr>
          <p:cNvPr id="14" name="Rectángulo 6">
            <a:extLst>
              <a:ext uri="{FF2B5EF4-FFF2-40B4-BE49-F238E27FC236}">
                <a16:creationId xmlns:a16="http://schemas.microsoft.com/office/drawing/2014/main" id="{38B9EC21-F18E-4280-9CFC-5E6013FF9B9C}"/>
              </a:ext>
            </a:extLst>
          </p:cNvPr>
          <p:cNvSpPr/>
          <p:nvPr/>
        </p:nvSpPr>
        <p:spPr>
          <a:xfrm>
            <a:off x="7764341" y="4299205"/>
            <a:ext cx="2973296" cy="250674"/>
          </a:xfrm>
          <a:prstGeom prst="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Failure – Stress – Hill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655E08-0378-4812-AEAB-91E32263B6BF}"/>
              </a:ext>
            </a:extLst>
          </p:cNvPr>
          <p:cNvSpPr/>
          <p:nvPr/>
        </p:nvSpPr>
        <p:spPr>
          <a:xfrm>
            <a:off x="6829534" y="4557975"/>
            <a:ext cx="4842911" cy="1732772"/>
          </a:xfrm>
          <a:prstGeom prst="roundRect">
            <a:avLst>
              <a:gd name="adj" fmla="val 3588"/>
            </a:avLst>
          </a:prstGeom>
          <a:solidFill>
            <a:srgbClr val="CDA655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4472C4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C06AAD-E84B-45B1-B5B0-54C86BF43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454889"/>
              </p:ext>
            </p:extLst>
          </p:nvPr>
        </p:nvGraphicFramePr>
        <p:xfrm>
          <a:off x="6964668" y="4700461"/>
          <a:ext cx="4589001" cy="14478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1750">
                  <a:extLst>
                    <a:ext uri="{9D8B030D-6E8A-4147-A177-3AD203B41FA5}">
                      <a16:colId xmlns:a16="http://schemas.microsoft.com/office/drawing/2014/main" val="2061724991"/>
                    </a:ext>
                  </a:extLst>
                </a:gridCol>
                <a:gridCol w="1448576">
                  <a:extLst>
                    <a:ext uri="{9D8B030D-6E8A-4147-A177-3AD203B41FA5}">
                      <a16:colId xmlns:a16="http://schemas.microsoft.com/office/drawing/2014/main" val="199836636"/>
                    </a:ext>
                  </a:extLst>
                </a:gridCol>
                <a:gridCol w="1658675">
                  <a:extLst>
                    <a:ext uri="{9D8B030D-6E8A-4147-A177-3AD203B41FA5}">
                      <a16:colId xmlns:a16="http://schemas.microsoft.com/office/drawing/2014/main" val="3013449884"/>
                    </a:ext>
                  </a:extLst>
                </a:gridCol>
              </a:tblGrid>
              <a:tr h="183848">
                <a:tc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Stiffeners (traction)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Stiffeners (compression)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608197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Tension Stress Limit 11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2.233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2.233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52388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Tension Stress Limit 22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0.051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21148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Compress Stress Limit 11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1.418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1.418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76736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Compress Stress Limit 22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0.255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0.255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014907"/>
                  </a:ext>
                </a:extLst>
              </a:tr>
              <a:tr h="1838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Shear Stress Limit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126269"/>
                  </a:ext>
                </a:extLst>
              </a:tr>
              <a:tr h="34471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solidFill>
                            <a:schemeClr val="bg1"/>
                          </a:solidFill>
                          <a:effectLst/>
                        </a:rPr>
                        <a:t>Bonding Shear Stress Limit</a:t>
                      </a:r>
                      <a:endParaRPr lang="en-GB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0.089</a:t>
                      </a:r>
                      <a:endParaRPr lang="en-GB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0321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43147F-7E1F-495C-92D9-F71081CD14C5}"/>
              </a:ext>
            </a:extLst>
          </p:cNvPr>
          <p:cNvSpPr txBox="1"/>
          <p:nvPr/>
        </p:nvSpPr>
        <p:spPr>
          <a:xfrm>
            <a:off x="1713038" y="1227230"/>
            <a:ext cx="99594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Process:</a:t>
            </a:r>
          </a:p>
          <a:p>
            <a:endParaRPr lang="en-GB" sz="1000" u="sng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Use the available dataset and fit the distribution with the best fit (log likelihood) between: Normal, </a:t>
            </a:r>
            <a:r>
              <a:rPr lang="en-GB" dirty="0" err="1">
                <a:solidFill>
                  <a:schemeClr val="bg1"/>
                </a:solidFill>
              </a:rPr>
              <a:t>LogNormal</a:t>
            </a:r>
            <a:r>
              <a:rPr lang="en-GB" dirty="0">
                <a:solidFill>
                  <a:schemeClr val="bg1"/>
                </a:solidFill>
              </a:rPr>
              <a:t>, Weibull.</a:t>
            </a:r>
          </a:p>
          <a:p>
            <a:r>
              <a:rPr lang="en-GB" dirty="0">
                <a:solidFill>
                  <a:schemeClr val="bg1"/>
                </a:solidFill>
              </a:rPr>
              <a:t>Note! Use values at room temperature dry (RTD) and normalized with material thickness </a:t>
            </a:r>
          </a:p>
          <a:p>
            <a:endParaRPr lang="en-GB" sz="105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2.   Determine the following values: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Modulus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Mean value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Strengths  Base value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 Fibre dominated properties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Normalized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Matrix dominated properties </a:t>
            </a:r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 Non-normalized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8C2B72-C417-496B-B550-EC802281B1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6907" y="2493971"/>
            <a:ext cx="3685538" cy="17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Design choices and CAD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Graphic 3" descr="Traffic cone with solid fill">
            <a:extLst>
              <a:ext uri="{FF2B5EF4-FFF2-40B4-BE49-F238E27FC236}">
                <a16:creationId xmlns:a16="http://schemas.microsoft.com/office/drawing/2014/main" id="{BBF7D6ED-1ADA-496C-B4D7-FF01CA13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824056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1B2F7643-7A92-4E98-A399-EF5FF144B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382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5165ADB-B777-4E97-BBBA-56EFB8616B3A}"/>
              </a:ext>
            </a:extLst>
          </p:cNvPr>
          <p:cNvGrpSpPr/>
          <p:nvPr/>
        </p:nvGrpSpPr>
        <p:grpSpPr>
          <a:xfrm>
            <a:off x="1890469" y="1445487"/>
            <a:ext cx="4944902" cy="2012003"/>
            <a:chOff x="1641205" y="1391924"/>
            <a:chExt cx="4944902" cy="201200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B3BD5A9-8650-4BFC-8E5D-9732CD76DCF1}"/>
                </a:ext>
              </a:extLst>
            </p:cNvPr>
            <p:cNvSpPr/>
            <p:nvPr/>
          </p:nvSpPr>
          <p:spPr>
            <a:xfrm rot="10800000">
              <a:off x="1818792" y="2136297"/>
              <a:ext cx="371994" cy="1267630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5" name="Rectángulo 6">
              <a:extLst>
                <a:ext uri="{FF2B5EF4-FFF2-40B4-BE49-F238E27FC236}">
                  <a16:creationId xmlns:a16="http://schemas.microsoft.com/office/drawing/2014/main" id="{8703FEE5-1FF3-4060-B80F-85BFC3BEC077}"/>
                </a:ext>
              </a:extLst>
            </p:cNvPr>
            <p:cNvSpPr/>
            <p:nvPr/>
          </p:nvSpPr>
          <p:spPr>
            <a:xfrm>
              <a:off x="1641205" y="1391924"/>
              <a:ext cx="3241658" cy="479147"/>
            </a:xfrm>
            <a:prstGeom prst="rect">
              <a:avLst/>
            </a:prstGeom>
            <a:solidFill>
              <a:srgbClr val="6C6B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dirty="0">
                  <a:cs typeface="Calibri" panose="020F0502020204030204"/>
                </a:rPr>
                <a:t>Geometry</a:t>
              </a:r>
            </a:p>
          </p:txBody>
        </p:sp>
        <p:sp>
          <p:nvSpPr>
            <p:cNvPr id="9" name="CuadroTexto 13">
              <a:extLst>
                <a:ext uri="{FF2B5EF4-FFF2-40B4-BE49-F238E27FC236}">
                  <a16:creationId xmlns:a16="http://schemas.microsoft.com/office/drawing/2014/main" id="{9C4B67E8-47EC-491B-B488-A76700BC5939}"/>
                </a:ext>
              </a:extLst>
            </p:cNvPr>
            <p:cNvSpPr txBox="1"/>
            <p:nvPr/>
          </p:nvSpPr>
          <p:spPr>
            <a:xfrm>
              <a:off x="2236315" y="2084242"/>
              <a:ext cx="4349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12 sets of </a:t>
              </a:r>
              <a:r>
                <a:rPr lang="en-GB" dirty="0">
                  <a:solidFill>
                    <a:srgbClr val="CDA655"/>
                  </a:solidFill>
                </a:rPr>
                <a:t>vertical</a:t>
              </a:r>
              <a:r>
                <a:rPr lang="en-GB" dirty="0">
                  <a:solidFill>
                    <a:schemeClr val="bg1"/>
                  </a:solidFill>
                </a:rPr>
                <a:t> and </a:t>
              </a:r>
              <a:r>
                <a:rPr lang="en-GB" dirty="0">
                  <a:solidFill>
                    <a:srgbClr val="D1666F"/>
                  </a:solidFill>
                </a:rPr>
                <a:t>helicoidal</a:t>
              </a:r>
              <a:r>
                <a:rPr lang="en-GB" dirty="0">
                  <a:solidFill>
                    <a:schemeClr val="bg1"/>
                  </a:solidFill>
                </a:rPr>
                <a:t> stiffeners</a:t>
              </a:r>
            </a:p>
          </p:txBody>
        </p:sp>
        <p:sp>
          <p:nvSpPr>
            <p:cNvPr id="10" name="CuadroTexto 27">
              <a:extLst>
                <a:ext uri="{FF2B5EF4-FFF2-40B4-BE49-F238E27FC236}">
                  <a16:creationId xmlns:a16="http://schemas.microsoft.com/office/drawing/2014/main" id="{FD96200A-F46E-40AF-901B-26B070CF49FD}"/>
                </a:ext>
              </a:extLst>
            </p:cNvPr>
            <p:cNvSpPr txBox="1"/>
            <p:nvPr/>
          </p:nvSpPr>
          <p:spPr>
            <a:xfrm>
              <a:off x="2236316" y="2614530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2 sets of intermediate </a:t>
              </a:r>
              <a:r>
                <a:rPr lang="en-GB" dirty="0">
                  <a:solidFill>
                    <a:srgbClr val="169E84"/>
                  </a:solidFill>
                </a:rPr>
                <a:t>horizontal</a:t>
              </a:r>
              <a:r>
                <a:rPr lang="en-GB" dirty="0">
                  <a:solidFill>
                    <a:schemeClr val="bg1"/>
                  </a:solidFill>
                </a:rPr>
                <a:t> stiffeners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91C4D-F3D9-4F52-8174-8F5400D986A6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Design choices and CAD model</a:t>
            </a:r>
          </a:p>
        </p:txBody>
      </p:sp>
      <p:cxnSp>
        <p:nvCxnSpPr>
          <p:cNvPr id="22" name="Conector recto 5">
            <a:extLst>
              <a:ext uri="{FF2B5EF4-FFF2-40B4-BE49-F238E27FC236}">
                <a16:creationId xmlns:a16="http://schemas.microsoft.com/office/drawing/2014/main" id="{58D4BE65-01F9-4C83-9A2E-757EC0C07A7A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2009E1-6D4C-4529-A4C4-EA9B9EBA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2D640C-606B-4EAB-A2E7-16CEF11B2D3B}"/>
              </a:ext>
            </a:extLst>
          </p:cNvPr>
          <p:cNvSpPr/>
          <p:nvPr/>
        </p:nvSpPr>
        <p:spPr>
          <a:xfrm>
            <a:off x="5816454" y="124947"/>
            <a:ext cx="2359879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5CBA0F-463A-4411-A604-A8D6A7F5A01F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pic>
        <p:nvPicPr>
          <p:cNvPr id="3" name="Picture 2" descr="A picture containing building, pylon&#10;&#10;Description automatically generated">
            <a:extLst>
              <a:ext uri="{FF2B5EF4-FFF2-40B4-BE49-F238E27FC236}">
                <a16:creationId xmlns:a16="http://schemas.microsoft.com/office/drawing/2014/main" id="{E357D013-BBA5-48D6-9A2C-55EDD103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393" y="1382811"/>
            <a:ext cx="4591715" cy="53100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53BF70-15DC-46CA-A905-3D339C4D79E7}"/>
                  </a:ext>
                </a:extLst>
              </p14:cNvPr>
              <p14:cNvContentPartPr/>
              <p14:nvPr/>
            </p14:nvContentPartPr>
            <p14:xfrm>
              <a:off x="8897411" y="1629410"/>
              <a:ext cx="2223000" cy="4878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53BF70-15DC-46CA-A905-3D339C4D79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1411" y="1593410"/>
                <a:ext cx="2294640" cy="49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A885782-90F1-48A3-8E8E-C7474CCDDEA4}"/>
                  </a:ext>
                </a:extLst>
              </p14:cNvPr>
              <p14:cNvContentPartPr/>
              <p14:nvPr/>
            </p14:nvContentPartPr>
            <p14:xfrm>
              <a:off x="7903451" y="3457490"/>
              <a:ext cx="2760840" cy="29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A885782-90F1-48A3-8E8E-C7474CCDDE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7451" y="3421850"/>
                <a:ext cx="28324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E6CD0D3-B4A3-444A-B8F6-C2E19483D584}"/>
                  </a:ext>
                </a:extLst>
              </p14:cNvPr>
              <p14:cNvContentPartPr/>
              <p14:nvPr/>
            </p14:nvContentPartPr>
            <p14:xfrm>
              <a:off x="7504931" y="4933850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E6CD0D3-B4A3-444A-B8F6-C2E19483D5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8931" y="489821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04F60FB-2529-4957-A728-15F3CD631320}"/>
                  </a:ext>
                </a:extLst>
              </p14:cNvPr>
              <p14:cNvContentPartPr/>
              <p14:nvPr/>
            </p14:nvContentPartPr>
            <p14:xfrm>
              <a:off x="7532291" y="4924130"/>
              <a:ext cx="3531600" cy="37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04F60FB-2529-4957-A728-15F3CD6313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6291" y="4888130"/>
                <a:ext cx="3603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BA816BC-FA4C-40AB-81A9-B3068EEE6833}"/>
                  </a:ext>
                </a:extLst>
              </p14:cNvPr>
              <p14:cNvContentPartPr/>
              <p14:nvPr/>
            </p14:nvContentPartPr>
            <p14:xfrm>
              <a:off x="9260651" y="1638410"/>
              <a:ext cx="48240" cy="4817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BA816BC-FA4C-40AB-81A9-B3068EEE68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25011" y="1602410"/>
                <a:ext cx="119880" cy="488952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ángulo 6">
            <a:extLst>
              <a:ext uri="{FF2B5EF4-FFF2-40B4-BE49-F238E27FC236}">
                <a16:creationId xmlns:a16="http://schemas.microsoft.com/office/drawing/2014/main" id="{B31606A3-17AA-4D7B-9774-F7CC63F76066}"/>
              </a:ext>
            </a:extLst>
          </p:cNvPr>
          <p:cNvSpPr/>
          <p:nvPr/>
        </p:nvSpPr>
        <p:spPr>
          <a:xfrm>
            <a:off x="1890469" y="3871717"/>
            <a:ext cx="3241658" cy="479147"/>
          </a:xfrm>
          <a:prstGeom prst="rect">
            <a:avLst/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dirty="0">
                <a:cs typeface="Calibri" panose="020F0502020204030204"/>
              </a:rPr>
              <a:t>CAD</a:t>
            </a:r>
          </a:p>
        </p:txBody>
      </p:sp>
      <p:sp>
        <p:nvSpPr>
          <p:cNvPr id="34" name="CuadroTexto 27">
            <a:extLst>
              <a:ext uri="{FF2B5EF4-FFF2-40B4-BE49-F238E27FC236}">
                <a16:creationId xmlns:a16="http://schemas.microsoft.com/office/drawing/2014/main" id="{0A7DD769-A6C0-4F34-9C18-1D2CD19F6488}"/>
              </a:ext>
            </a:extLst>
          </p:cNvPr>
          <p:cNvSpPr txBox="1"/>
          <p:nvPr/>
        </p:nvSpPr>
        <p:spPr>
          <a:xfrm>
            <a:off x="2485579" y="3198381"/>
            <a:ext cx="427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Top and bottom rings with double width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7BA5EC-8C8A-43D8-B53E-956450B58933}"/>
              </a:ext>
            </a:extLst>
          </p:cNvPr>
          <p:cNvGrpSpPr/>
          <p:nvPr/>
        </p:nvGrpSpPr>
        <p:grpSpPr>
          <a:xfrm>
            <a:off x="2070785" y="4573518"/>
            <a:ext cx="4692156" cy="1391984"/>
            <a:chOff x="2070785" y="4573518"/>
            <a:chExt cx="4692156" cy="1391984"/>
          </a:xfrm>
        </p:grpSpPr>
        <p:sp>
          <p:nvSpPr>
            <p:cNvPr id="36" name="CuadroTexto 27">
              <a:extLst>
                <a:ext uri="{FF2B5EF4-FFF2-40B4-BE49-F238E27FC236}">
                  <a16:creationId xmlns:a16="http://schemas.microsoft.com/office/drawing/2014/main" id="{D341AC05-EFB1-489E-99EA-FDADDDB437A7}"/>
                </a:ext>
              </a:extLst>
            </p:cNvPr>
            <p:cNvSpPr txBox="1"/>
            <p:nvPr/>
          </p:nvSpPr>
          <p:spPr>
            <a:xfrm>
              <a:off x="2485578" y="4573518"/>
              <a:ext cx="427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Designed to </a:t>
              </a:r>
              <a:r>
                <a:rPr lang="en-GB" dirty="0">
                  <a:solidFill>
                    <a:srgbClr val="7962CC"/>
                  </a:solidFill>
                </a:rPr>
                <a:t>export surfaces </a:t>
              </a:r>
              <a:r>
                <a:rPr lang="en-GB" dirty="0">
                  <a:solidFill>
                    <a:schemeClr val="bg1"/>
                  </a:solidFill>
                </a:rPr>
                <a:t>only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FB258030-28E8-4ECC-B385-F9F84D4BDB2C}"/>
                </a:ext>
              </a:extLst>
            </p:cNvPr>
            <p:cNvSpPr/>
            <p:nvPr/>
          </p:nvSpPr>
          <p:spPr>
            <a:xfrm rot="10800000">
              <a:off x="2070785" y="4697872"/>
              <a:ext cx="371994" cy="1267630"/>
            </a:xfrm>
            <a:prstGeom prst="rightBrace">
              <a:avLst/>
            </a:prstGeom>
            <a:ln w="28575">
              <a:solidFill>
                <a:srgbClr val="D166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D6B574"/>
                </a:solidFill>
              </a:endParaRPr>
            </a:p>
          </p:txBody>
        </p:sp>
        <p:sp>
          <p:nvSpPr>
            <p:cNvPr id="38" name="CuadroTexto 27">
              <a:extLst>
                <a:ext uri="{FF2B5EF4-FFF2-40B4-BE49-F238E27FC236}">
                  <a16:creationId xmlns:a16="http://schemas.microsoft.com/office/drawing/2014/main" id="{C0F5E230-8363-47F7-9468-78BB6568F0C4}"/>
                </a:ext>
              </a:extLst>
            </p:cNvPr>
            <p:cNvSpPr txBox="1"/>
            <p:nvPr/>
          </p:nvSpPr>
          <p:spPr>
            <a:xfrm>
              <a:off x="2485577" y="5025325"/>
              <a:ext cx="4277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Only 1 section of the structure was exported, then it would be rotated </a:t>
              </a:r>
              <a:r>
                <a:rPr lang="en-GB" dirty="0">
                  <a:solidFill>
                    <a:srgbClr val="7962CC"/>
                  </a:solidFill>
                </a:rPr>
                <a:t>taking advantage of 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7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85663-3DC2-4ABF-9C5F-C7D168E3D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8302" y="2844134"/>
            <a:ext cx="5768975" cy="839591"/>
          </a:xfrm>
        </p:spPr>
        <p:txBody>
          <a:bodyPr>
            <a:normAutofit/>
          </a:bodyPr>
          <a:lstStyle/>
          <a:p>
            <a:r>
              <a:rPr lang="en-GB" sz="3600" dirty="0"/>
              <a:t>Finite Element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8FDA17-552A-401E-A778-4FE8827C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281" y="6277973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Graphic 3" descr="Traffic cone with solid fill">
            <a:extLst>
              <a:ext uri="{FF2B5EF4-FFF2-40B4-BE49-F238E27FC236}">
                <a16:creationId xmlns:a16="http://schemas.microsoft.com/office/drawing/2014/main" id="{BBF7D6ED-1ADA-496C-B4D7-FF01CA13C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810739"/>
            <a:ext cx="914400" cy="914400"/>
          </a:xfrm>
          <a:prstGeom prst="rect">
            <a:avLst/>
          </a:prstGeom>
        </p:spPr>
      </p:pic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4751706F-EDB9-472E-8B6C-ED145ECB7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497B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6" t="817" r="626" b="-377"/>
          <a:stretch/>
        </p:blipFill>
        <p:spPr>
          <a:xfrm>
            <a:off x="6562789" y="3886199"/>
            <a:ext cx="763479" cy="7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C4E20CC-1C24-4338-BA22-0046755D5564}"/>
              </a:ext>
            </a:extLst>
          </p:cNvPr>
          <p:cNvSpPr txBox="1"/>
          <p:nvPr/>
        </p:nvSpPr>
        <p:spPr>
          <a:xfrm>
            <a:off x="1890469" y="474254"/>
            <a:ext cx="97716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dirty="0">
                <a:solidFill>
                  <a:srgbClr val="CDA655"/>
                </a:solidFill>
                <a:cs typeface="Calibri"/>
              </a:rPr>
              <a:t>FEM: Meshing </a:t>
            </a:r>
          </a:p>
        </p:txBody>
      </p:sp>
      <p:cxnSp>
        <p:nvCxnSpPr>
          <p:cNvPr id="29" name="Conector recto 5">
            <a:extLst>
              <a:ext uri="{FF2B5EF4-FFF2-40B4-BE49-F238E27FC236}">
                <a16:creationId xmlns:a16="http://schemas.microsoft.com/office/drawing/2014/main" id="{1E39D469-1961-49F5-BF62-8205EA285862}"/>
              </a:ext>
            </a:extLst>
          </p:cNvPr>
          <p:cNvCxnSpPr/>
          <p:nvPr/>
        </p:nvCxnSpPr>
        <p:spPr>
          <a:xfrm>
            <a:off x="1830371" y="1084743"/>
            <a:ext cx="9831712" cy="0"/>
          </a:xfrm>
          <a:prstGeom prst="line">
            <a:avLst/>
          </a:prstGeom>
          <a:ln w="19050">
            <a:solidFill>
              <a:srgbClr val="CDA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C4BE2D4-FDB0-4691-9E5A-530F2C2A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2201" y="6299764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823C7B-F1A1-4D07-8161-A9D87B8C800B}"/>
              </a:ext>
            </a:extLst>
          </p:cNvPr>
          <p:cNvSpPr/>
          <p:nvPr/>
        </p:nvSpPr>
        <p:spPr>
          <a:xfrm>
            <a:off x="8433786" y="124947"/>
            <a:ext cx="1074200" cy="279979"/>
          </a:xfrm>
          <a:prstGeom prst="roundRect">
            <a:avLst/>
          </a:prstGeom>
          <a:solidFill>
            <a:srgbClr val="CDA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F9CB76-5017-41B6-BADE-2D5F0EC5850B}"/>
              </a:ext>
            </a:extLst>
          </p:cNvPr>
          <p:cNvSpPr/>
          <p:nvPr/>
        </p:nvSpPr>
        <p:spPr>
          <a:xfrm>
            <a:off x="1830371" y="116764"/>
            <a:ext cx="10121246" cy="279980"/>
          </a:xfrm>
          <a:prstGeom prst="roundRect">
            <a:avLst/>
          </a:prstGeom>
          <a:noFill/>
          <a:ln w="19050">
            <a:solidFill>
              <a:srgbClr val="CDA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Design Requirements           Material properties           Design choices and CAD model           FEM model            Results            Conclusions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E42B2E-7FDC-4364-9F2C-F15CF77715B3}"/>
              </a:ext>
            </a:extLst>
          </p:cNvPr>
          <p:cNvGrpSpPr/>
          <p:nvPr/>
        </p:nvGrpSpPr>
        <p:grpSpPr>
          <a:xfrm>
            <a:off x="1890469" y="1445487"/>
            <a:ext cx="4655186" cy="1586340"/>
            <a:chOff x="1641205" y="1391924"/>
            <a:chExt cx="4655186" cy="1586340"/>
          </a:xfrm>
        </p:grpSpPr>
        <p:sp>
          <p:nvSpPr>
            <p:cNvPr id="13" name="Rectángulo 6">
              <a:extLst>
                <a:ext uri="{FF2B5EF4-FFF2-40B4-BE49-F238E27FC236}">
                  <a16:creationId xmlns:a16="http://schemas.microsoft.com/office/drawing/2014/main" id="{76BD59D4-2DF1-4B95-B750-31575CAD49DF}"/>
                </a:ext>
              </a:extLst>
            </p:cNvPr>
            <p:cNvSpPr/>
            <p:nvPr/>
          </p:nvSpPr>
          <p:spPr>
            <a:xfrm>
              <a:off x="1641205" y="1391924"/>
              <a:ext cx="3241658" cy="479147"/>
            </a:xfrm>
            <a:prstGeom prst="rect">
              <a:avLst/>
            </a:prstGeom>
            <a:solidFill>
              <a:srgbClr val="6C6B5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dirty="0">
                  <a:cs typeface="Calibri" panose="020F0502020204030204"/>
                </a:rPr>
                <a:t>Surfaces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4BA343F-2A10-43F1-9DD5-A22FAB8B51A9}"/>
                </a:ext>
              </a:extLst>
            </p:cNvPr>
            <p:cNvSpPr txBox="1"/>
            <p:nvPr/>
          </p:nvSpPr>
          <p:spPr>
            <a:xfrm>
              <a:off x="1641205" y="2054934"/>
              <a:ext cx="46551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Break surfaces into separate sections: </a:t>
              </a:r>
            </a:p>
            <a:p>
              <a:pPr marL="285750" indent="-285750">
                <a:buFontTx/>
                <a:buChar char="-"/>
              </a:pPr>
              <a:r>
                <a:rPr lang="en-GB" dirty="0">
                  <a:solidFill>
                    <a:schemeClr val="bg1"/>
                  </a:solidFill>
                </a:rPr>
                <a:t>Surfaces for </a:t>
              </a:r>
              <a:r>
                <a:rPr lang="en-GB" dirty="0">
                  <a:solidFill>
                    <a:srgbClr val="D1666F"/>
                  </a:solidFill>
                </a:rPr>
                <a:t>stiffeners</a:t>
              </a:r>
            </a:p>
            <a:p>
              <a:pPr marL="285750" indent="-285750">
                <a:buFontTx/>
                <a:buChar char="-"/>
              </a:pPr>
              <a:r>
                <a:rPr lang="en-GB" dirty="0">
                  <a:solidFill>
                    <a:schemeClr val="bg1"/>
                  </a:solidFill>
                </a:rPr>
                <a:t>Surfaces for </a:t>
              </a:r>
              <a:r>
                <a:rPr lang="en-GB" dirty="0">
                  <a:solidFill>
                    <a:srgbClr val="CDA655"/>
                  </a:solidFill>
                </a:rPr>
                <a:t>intersections</a:t>
              </a:r>
              <a:r>
                <a:rPr lang="en-GB" dirty="0">
                  <a:solidFill>
                    <a:schemeClr val="bg1"/>
                  </a:solidFill>
                </a:rPr>
                <a:t> between stiffeners</a:t>
              </a:r>
            </a:p>
          </p:txBody>
        </p:sp>
      </p:grpSp>
      <p:sp>
        <p:nvSpPr>
          <p:cNvPr id="16" name="Rectángulo 6">
            <a:extLst>
              <a:ext uri="{FF2B5EF4-FFF2-40B4-BE49-F238E27FC236}">
                <a16:creationId xmlns:a16="http://schemas.microsoft.com/office/drawing/2014/main" id="{68DE05DC-4746-4FCB-8AAF-B690545BC96F}"/>
              </a:ext>
            </a:extLst>
          </p:cNvPr>
          <p:cNvSpPr/>
          <p:nvPr/>
        </p:nvSpPr>
        <p:spPr>
          <a:xfrm>
            <a:off x="1890469" y="3582011"/>
            <a:ext cx="3241658" cy="479147"/>
          </a:xfrm>
          <a:prstGeom prst="rect">
            <a:avLst/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dirty="0" err="1">
                <a:cs typeface="Calibri" panose="020F0502020204030204"/>
              </a:rPr>
              <a:t>Meshing</a:t>
            </a:r>
            <a:endParaRPr lang="es-ES" sz="2400" dirty="0">
              <a:cs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B8B81-0640-4353-ACA8-C1C29A12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1298" y="1582459"/>
            <a:ext cx="4157601" cy="457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8D2CF-2CAD-4ED2-981C-60493A20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198095"/>
            <a:ext cx="2136178" cy="5284231"/>
          </a:xfrm>
          <a:prstGeom prst="rect">
            <a:avLst/>
          </a:prstGeom>
        </p:spPr>
      </p:pic>
      <p:sp>
        <p:nvSpPr>
          <p:cNvPr id="22" name="CuadroTexto 13">
            <a:extLst>
              <a:ext uri="{FF2B5EF4-FFF2-40B4-BE49-F238E27FC236}">
                <a16:creationId xmlns:a16="http://schemas.microsoft.com/office/drawing/2014/main" id="{D7791C62-1043-496C-B6D3-3F42929ACF44}"/>
              </a:ext>
            </a:extLst>
          </p:cNvPr>
          <p:cNvSpPr txBox="1"/>
          <p:nvPr/>
        </p:nvSpPr>
        <p:spPr>
          <a:xfrm>
            <a:off x="1890469" y="4218982"/>
            <a:ext cx="4655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CQUAD4 elements where possible: </a:t>
            </a:r>
          </a:p>
          <a:p>
            <a:pPr marL="285750" indent="-285750">
              <a:buFontTx/>
              <a:buChar char="-"/>
            </a:pPr>
            <a:r>
              <a:rPr lang="en-GB" dirty="0" err="1">
                <a:solidFill>
                  <a:schemeClr val="bg1"/>
                </a:solidFill>
              </a:rPr>
              <a:t>Isomesh</a:t>
            </a:r>
            <a:r>
              <a:rPr lang="en-GB" dirty="0">
                <a:solidFill>
                  <a:schemeClr val="bg1"/>
                </a:solidFill>
              </a:rPr>
              <a:t> and Hybrid</a:t>
            </a:r>
            <a:endParaRPr lang="en-GB" dirty="0">
              <a:solidFill>
                <a:srgbClr val="D1666F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Tria</a:t>
            </a:r>
            <a:r>
              <a:rPr lang="en-GB" dirty="0">
                <a:solidFill>
                  <a:schemeClr val="bg1"/>
                </a:solidFill>
              </a:rPr>
              <a:t> elements otherwise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Node equivalence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1B0D1D0-CAA3-466F-B1BB-5BE80F4F68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7431" y="1198095"/>
            <a:ext cx="1563534" cy="523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EED924B-BF4B-4E01-838E-1DF70088366F}"/>
                  </a:ext>
                </a:extLst>
              </p14:cNvPr>
              <p14:cNvContentPartPr/>
              <p14:nvPr/>
            </p14:nvContentPartPr>
            <p14:xfrm>
              <a:off x="8064011" y="1511690"/>
              <a:ext cx="39240" cy="1585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EED924B-BF4B-4E01-838E-1DF7008836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8371" y="1476050"/>
                <a:ext cx="110880" cy="16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7F7B89-2E0D-4F54-8DE3-4FD060798E6E}"/>
                  </a:ext>
                </a:extLst>
              </p14:cNvPr>
              <p14:cNvContentPartPr/>
              <p14:nvPr/>
            </p14:nvContentPartPr>
            <p14:xfrm>
              <a:off x="8047091" y="3340130"/>
              <a:ext cx="39960" cy="1334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7F7B89-2E0D-4F54-8DE3-4FD060798E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1091" y="3304490"/>
                <a:ext cx="11160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7D0B78E-8EF2-4ACB-9935-786FF182EE06}"/>
                  </a:ext>
                </a:extLst>
              </p14:cNvPr>
              <p14:cNvContentPartPr/>
              <p14:nvPr/>
            </p14:nvContentPartPr>
            <p14:xfrm>
              <a:off x="9016571" y="4952210"/>
              <a:ext cx="168120" cy="1204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7D0B78E-8EF2-4ACB-9935-786FF182E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0571" y="4916210"/>
                <a:ext cx="239760" cy="12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B19ACDB-9B0C-487B-BC78-FDF81D8D3E30}"/>
                  </a:ext>
                </a:extLst>
              </p14:cNvPr>
              <p14:cNvContentPartPr/>
              <p14:nvPr/>
            </p14:nvContentPartPr>
            <p14:xfrm>
              <a:off x="8826491" y="3467210"/>
              <a:ext cx="173160" cy="1105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B19ACDB-9B0C-487B-BC78-FDF81D8D3E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0491" y="3431570"/>
                <a:ext cx="24480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DFD8E9-9FB1-408B-9F1E-809496B17042}"/>
                  </a:ext>
                </a:extLst>
              </p14:cNvPr>
              <p14:cNvContentPartPr/>
              <p14:nvPr/>
            </p14:nvContentPartPr>
            <p14:xfrm>
              <a:off x="8192891" y="3259130"/>
              <a:ext cx="516960" cy="97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DFD8E9-9FB1-408B-9F1E-809496B1704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56891" y="3223130"/>
                <a:ext cx="5886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FE21E3-0AC1-4930-B4FD-54007CB333B5}"/>
                  </a:ext>
                </a:extLst>
              </p14:cNvPr>
              <p14:cNvContentPartPr/>
              <p14:nvPr/>
            </p14:nvContentPartPr>
            <p14:xfrm>
              <a:off x="8202251" y="4761410"/>
              <a:ext cx="688320" cy="29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FE21E3-0AC1-4930-B4FD-54007CB333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66251" y="4725770"/>
                <a:ext cx="75996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30D226A-2695-4CE9-9E60-78F23D38D240}"/>
              </a:ext>
            </a:extLst>
          </p:cNvPr>
          <p:cNvGrpSpPr/>
          <p:nvPr/>
        </p:nvGrpSpPr>
        <p:grpSpPr>
          <a:xfrm>
            <a:off x="8147531" y="1366610"/>
            <a:ext cx="678240" cy="3198600"/>
            <a:chOff x="8147531" y="1366610"/>
            <a:chExt cx="678240" cy="319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49C361-8EC0-46A6-A42B-30EE8BE467D4}"/>
                    </a:ext>
                  </a:extLst>
                </p14:cNvPr>
                <p14:cNvContentPartPr/>
                <p14:nvPr/>
              </p14:nvContentPartPr>
              <p14:xfrm>
                <a:off x="8581331" y="1584050"/>
                <a:ext cx="215280" cy="1465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49C361-8EC0-46A6-A42B-30EE8BE467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45331" y="1548050"/>
                  <a:ext cx="286920" cy="15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EBDA4F-0CDE-4B98-A211-EB3521076F61}"/>
                    </a:ext>
                  </a:extLst>
                </p14:cNvPr>
                <p14:cNvContentPartPr/>
                <p14:nvPr/>
              </p14:nvContentPartPr>
              <p14:xfrm>
                <a:off x="8229251" y="1366610"/>
                <a:ext cx="177840" cy="22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EBDA4F-0CDE-4B98-A211-EB3521076F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93611" y="1330970"/>
                  <a:ext cx="249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928B791-9209-42AB-9EB7-DFC8DACE1F8A}"/>
                    </a:ext>
                  </a:extLst>
                </p14:cNvPr>
                <p14:cNvContentPartPr/>
                <p14:nvPr/>
              </p14:nvContentPartPr>
              <p14:xfrm>
                <a:off x="8435531" y="1502330"/>
                <a:ext cx="67680" cy="768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928B791-9209-42AB-9EB7-DFC8DACE1F8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99891" y="1466690"/>
                  <a:ext cx="13932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6F7F45-56B5-4681-AEA8-2842F103B53A}"/>
                    </a:ext>
                  </a:extLst>
                </p14:cNvPr>
                <p14:cNvContentPartPr/>
                <p14:nvPr/>
              </p14:nvContentPartPr>
              <p14:xfrm>
                <a:off x="8147531" y="1511690"/>
                <a:ext cx="210600" cy="849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6F7F45-56B5-4681-AEA8-2842F103B5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1891" y="1476050"/>
                  <a:ext cx="28224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785D17-D725-49FA-9042-30E25AC82F9C}"/>
                    </a:ext>
                  </a:extLst>
                </p14:cNvPr>
                <p14:cNvContentPartPr/>
                <p14:nvPr/>
              </p14:nvContentPartPr>
              <p14:xfrm>
                <a:off x="8161931" y="2525450"/>
                <a:ext cx="186480" cy="514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785D17-D725-49FA-9042-30E25AC82F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26291" y="2489450"/>
                  <a:ext cx="2581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87CC2E-39A9-4E55-937A-182FF36D5259}"/>
                    </a:ext>
                  </a:extLst>
                </p14:cNvPr>
                <p14:cNvContentPartPr/>
                <p14:nvPr/>
              </p14:nvContentPartPr>
              <p14:xfrm>
                <a:off x="8437691" y="2516450"/>
                <a:ext cx="234000" cy="500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87CC2E-39A9-4E55-937A-182FF36D52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01691" y="2480450"/>
                  <a:ext cx="3056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BADFB3-F153-429B-881B-5DD274792415}"/>
                    </a:ext>
                  </a:extLst>
                </p14:cNvPr>
                <p14:cNvContentPartPr/>
                <p14:nvPr/>
              </p14:nvContentPartPr>
              <p14:xfrm>
                <a:off x="8532731" y="3376490"/>
                <a:ext cx="221760" cy="501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BADFB3-F153-429B-881B-5DD27479241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96731" y="3340850"/>
                  <a:ext cx="29340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66A229-B9F0-4636-BCA9-BA29F8A695C6}"/>
                    </a:ext>
                  </a:extLst>
                </p14:cNvPr>
                <p14:cNvContentPartPr/>
                <p14:nvPr/>
              </p14:nvContentPartPr>
              <p14:xfrm>
                <a:off x="8147531" y="3376490"/>
                <a:ext cx="292320" cy="487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66A229-B9F0-4636-BCA9-BA29F8A695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11891" y="3340850"/>
                  <a:ext cx="3639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4AB741B-2D62-4CD7-AFFC-27DFF3696F65}"/>
                    </a:ext>
                  </a:extLst>
                </p14:cNvPr>
                <p14:cNvContentPartPr/>
                <p14:nvPr/>
              </p14:nvContentPartPr>
              <p14:xfrm>
                <a:off x="8177051" y="4037450"/>
                <a:ext cx="279000" cy="527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4AB741B-2D62-4CD7-AFFC-27DFF3696F6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41051" y="4001450"/>
                  <a:ext cx="35064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1E4BF2-97BC-4ED4-B750-2409E78EEE6F}"/>
                    </a:ext>
                  </a:extLst>
                </p14:cNvPr>
                <p14:cNvContentPartPr/>
                <p14:nvPr/>
              </p14:nvContentPartPr>
              <p14:xfrm>
                <a:off x="8546411" y="4019450"/>
                <a:ext cx="279360" cy="50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1E4BF2-97BC-4ED4-B750-2409E78EEE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0411" y="3983810"/>
                  <a:ext cx="35100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9BB6FC-6C2D-413A-9F81-9F4B07598D83}"/>
              </a:ext>
            </a:extLst>
          </p:cNvPr>
          <p:cNvGrpSpPr/>
          <p:nvPr/>
        </p:nvGrpSpPr>
        <p:grpSpPr>
          <a:xfrm>
            <a:off x="8064011" y="4888490"/>
            <a:ext cx="1043640" cy="1431360"/>
            <a:chOff x="8064011" y="4888490"/>
            <a:chExt cx="1043640" cy="14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B08A4D9-EE1C-4A6D-B473-9DB78CD2D1BF}"/>
                    </a:ext>
                  </a:extLst>
                </p14:cNvPr>
                <p14:cNvContentPartPr/>
                <p14:nvPr/>
              </p14:nvContentPartPr>
              <p14:xfrm>
                <a:off x="8064011" y="4888490"/>
                <a:ext cx="48960" cy="1277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B08A4D9-EE1C-4A6D-B473-9DB78CD2D1B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28371" y="4852850"/>
                  <a:ext cx="120600" cy="13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826273-9D0E-49A6-BE6A-313BA52A3BA2}"/>
                    </a:ext>
                  </a:extLst>
                </p14:cNvPr>
                <p14:cNvContentPartPr/>
                <p14:nvPr/>
              </p14:nvContentPartPr>
              <p14:xfrm>
                <a:off x="8283611" y="6298970"/>
                <a:ext cx="664920" cy="20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826273-9D0E-49A6-BE6A-313BA52A3B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47971" y="6263330"/>
                  <a:ext cx="736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F0C2FE-B2E1-4BC0-B760-87FFED6A2C4C}"/>
                    </a:ext>
                  </a:extLst>
                </p14:cNvPr>
                <p14:cNvContentPartPr/>
                <p14:nvPr/>
              </p14:nvContentPartPr>
              <p14:xfrm>
                <a:off x="8661971" y="4979210"/>
                <a:ext cx="228600" cy="568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F0C2FE-B2E1-4BC0-B760-87FFED6A2C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25971" y="4943570"/>
                  <a:ext cx="3002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40FC33-33F5-4E29-BA43-B485EC691E68}"/>
                    </a:ext>
                  </a:extLst>
                </p14:cNvPr>
                <p14:cNvContentPartPr/>
                <p14:nvPr/>
              </p14:nvContentPartPr>
              <p14:xfrm>
                <a:off x="8129531" y="4924850"/>
                <a:ext cx="403560" cy="602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40FC33-33F5-4E29-BA43-B485EC691E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93891" y="4889210"/>
                  <a:ext cx="47520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0EF69B-2C88-4C8B-B3BD-4654785D4FFF}"/>
                    </a:ext>
                  </a:extLst>
                </p14:cNvPr>
                <p14:cNvContentPartPr/>
                <p14:nvPr/>
              </p14:nvContentPartPr>
              <p14:xfrm>
                <a:off x="8323571" y="5676170"/>
                <a:ext cx="259200" cy="439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0EF69B-2C88-4C8B-B3BD-4654785D4F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87571" y="5640170"/>
                  <a:ext cx="33084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C378078-297E-493B-8873-C4D1C6F2F8EC}"/>
                    </a:ext>
                  </a:extLst>
                </p14:cNvPr>
                <p14:cNvContentPartPr/>
                <p14:nvPr/>
              </p14:nvContentPartPr>
              <p14:xfrm>
                <a:off x="8654771" y="5712530"/>
                <a:ext cx="313920" cy="433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C378078-297E-493B-8873-C4D1C6F2F8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19131" y="5676530"/>
                  <a:ext cx="3855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1518F7-90F0-44A0-9E72-DB797D0D7F29}"/>
                    </a:ext>
                  </a:extLst>
                </p14:cNvPr>
                <p14:cNvContentPartPr/>
                <p14:nvPr/>
              </p14:nvContentPartPr>
              <p14:xfrm>
                <a:off x="9107291" y="6237770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1518F7-90F0-44A0-9E72-DB797D0D7F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71651" y="6201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468C8F-CFA7-497B-904F-54E196137C05}"/>
                    </a:ext>
                  </a:extLst>
                </p14:cNvPr>
                <p14:cNvContentPartPr/>
                <p14:nvPr/>
              </p14:nvContentPartPr>
              <p14:xfrm>
                <a:off x="8156531" y="6228770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468C8F-CFA7-497B-904F-54E196137C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20891" y="619277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050DD80-62C5-4CCA-AA53-49AEC38CAF19}"/>
                  </a:ext>
                </a:extLst>
              </p14:cNvPr>
              <p14:cNvContentPartPr/>
              <p14:nvPr/>
            </p14:nvContentPartPr>
            <p14:xfrm>
              <a:off x="8084531" y="1312250"/>
              <a:ext cx="11160" cy="135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050DD80-62C5-4CCA-AA53-49AEC38CAF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48531" y="1276610"/>
                <a:ext cx="82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897FE20-4214-4B4B-8263-5CCF84550399}"/>
                  </a:ext>
                </a:extLst>
              </p14:cNvPr>
              <p14:cNvContentPartPr/>
              <p14:nvPr/>
            </p14:nvContentPartPr>
            <p14:xfrm>
              <a:off x="8519051" y="1294250"/>
              <a:ext cx="23760" cy="167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897FE20-4214-4B4B-8263-5CCF845503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83051" y="1258610"/>
                <a:ext cx="954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C7A189-F386-4761-92A9-1EFBD541CDB2}"/>
                  </a:ext>
                </a:extLst>
              </p14:cNvPr>
              <p14:cNvContentPartPr/>
              <p14:nvPr/>
            </p14:nvContentPartPr>
            <p14:xfrm>
              <a:off x="8745131" y="3087050"/>
              <a:ext cx="45720" cy="290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C7A189-F386-4761-92A9-1EFBD541CD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09491" y="3051050"/>
                <a:ext cx="1173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2B2AA3B-13D2-433D-9033-FDD5019C572E}"/>
                  </a:ext>
                </a:extLst>
              </p14:cNvPr>
              <p14:cNvContentPartPr/>
              <p14:nvPr/>
            </p14:nvContentPartPr>
            <p14:xfrm>
              <a:off x="8047451" y="3204770"/>
              <a:ext cx="35640" cy="261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2B2AA3B-13D2-433D-9033-FDD5019C57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11451" y="3168770"/>
                <a:ext cx="1072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1B0B21-031E-4F1F-82B5-41F737A22AFB}"/>
                  </a:ext>
                </a:extLst>
              </p14:cNvPr>
              <p14:cNvContentPartPr/>
              <p14:nvPr/>
            </p14:nvContentPartPr>
            <p14:xfrm>
              <a:off x="8953571" y="4599050"/>
              <a:ext cx="20520" cy="315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1B0B21-031E-4F1F-82B5-41F737A22AF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17571" y="4563050"/>
                <a:ext cx="921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7FEE809-2AC7-4C02-9617-F59B2650F064}"/>
                  </a:ext>
                </a:extLst>
              </p14:cNvPr>
              <p14:cNvContentPartPr/>
              <p14:nvPr/>
            </p14:nvContentPartPr>
            <p14:xfrm>
              <a:off x="8057171" y="4725770"/>
              <a:ext cx="28080" cy="244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7FEE809-2AC7-4C02-9617-F59B2650F06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21171" y="4689770"/>
                <a:ext cx="9972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4A227F96-AFDE-4360-A2C5-88F9169FF1C9}"/>
              </a:ext>
            </a:extLst>
          </p:cNvPr>
          <p:cNvGrpSpPr/>
          <p:nvPr/>
        </p:nvGrpSpPr>
        <p:grpSpPr>
          <a:xfrm>
            <a:off x="8084531" y="6183410"/>
            <a:ext cx="154080" cy="179640"/>
            <a:chOff x="8084531" y="6183410"/>
            <a:chExt cx="15408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6186FE-15E6-409E-A32A-9F0E624C8458}"/>
                    </a:ext>
                  </a:extLst>
                </p14:cNvPr>
                <p14:cNvContentPartPr/>
                <p14:nvPr/>
              </p14:nvContentPartPr>
              <p14:xfrm>
                <a:off x="8084531" y="6228770"/>
                <a:ext cx="20160" cy="134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6186FE-15E6-409E-A32A-9F0E624C845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8531" y="6192770"/>
                  <a:ext cx="91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9F7D0E-AD5B-4DBB-8910-29F5D2865581}"/>
                    </a:ext>
                  </a:extLst>
                </p14:cNvPr>
                <p14:cNvContentPartPr/>
                <p14:nvPr/>
              </p14:nvContentPartPr>
              <p14:xfrm>
                <a:off x="8132771" y="6183410"/>
                <a:ext cx="105840" cy="144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9F7D0E-AD5B-4DBB-8910-29F5D28655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97131" y="6147410"/>
                  <a:ext cx="1774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AE26E2-6B68-446B-820F-415CFD10DBB1}"/>
              </a:ext>
            </a:extLst>
          </p:cNvPr>
          <p:cNvGrpSpPr/>
          <p:nvPr/>
        </p:nvGrpSpPr>
        <p:grpSpPr>
          <a:xfrm>
            <a:off x="8971571" y="6210410"/>
            <a:ext cx="219240" cy="162000"/>
            <a:chOff x="8971571" y="6210410"/>
            <a:chExt cx="21924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A228952-FBE1-4E14-A09B-4AC9B5E1C74B}"/>
                    </a:ext>
                  </a:extLst>
                </p14:cNvPr>
                <p14:cNvContentPartPr/>
                <p14:nvPr/>
              </p14:nvContentPartPr>
              <p14:xfrm>
                <a:off x="8971571" y="6210410"/>
                <a:ext cx="108720" cy="136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A228952-FBE1-4E14-A09B-4AC9B5E1C7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35571" y="6174410"/>
                  <a:ext cx="180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CDC550-98A7-4373-B2BB-B83815B029A5}"/>
                    </a:ext>
                  </a:extLst>
                </p14:cNvPr>
                <p14:cNvContentPartPr/>
                <p14:nvPr/>
              </p14:nvContentPartPr>
              <p14:xfrm>
                <a:off x="9161651" y="6219410"/>
                <a:ext cx="29160" cy="153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CDC550-98A7-4373-B2BB-B83815B029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126011" y="6183410"/>
                  <a:ext cx="10080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3A4AD63-79F5-4E29-BF31-DDCFDD611C55}"/>
                  </a:ext>
                </a:extLst>
              </p14:cNvPr>
              <p14:cNvContentPartPr/>
              <p14:nvPr/>
            </p14:nvContentPartPr>
            <p14:xfrm>
              <a:off x="8464691" y="3910730"/>
              <a:ext cx="18000" cy="92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3A4AD63-79F5-4E29-BF31-DDCFDD611C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8691" y="3875090"/>
                <a:ext cx="896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262773F-51CC-45F1-808D-D01ADEF42B56}"/>
                  </a:ext>
                </a:extLst>
              </p14:cNvPr>
              <p14:cNvContentPartPr/>
              <p14:nvPr/>
            </p14:nvContentPartPr>
            <p14:xfrm>
              <a:off x="8373971" y="2380730"/>
              <a:ext cx="360" cy="89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262773F-51CC-45F1-808D-D01ADEF42B5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37971" y="2345090"/>
                <a:ext cx="72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75E5B70-EB48-4D73-8CA0-3027DE2F8872}"/>
                  </a:ext>
                </a:extLst>
              </p14:cNvPr>
              <p14:cNvContentPartPr/>
              <p14:nvPr/>
            </p14:nvContentPartPr>
            <p14:xfrm>
              <a:off x="8546411" y="5531450"/>
              <a:ext cx="69480" cy="1123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75E5B70-EB48-4D73-8CA0-3027DE2F887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10411" y="5495810"/>
                <a:ext cx="14112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5937</TotalTime>
  <Words>1055</Words>
  <Application>Microsoft Office PowerPoint</Application>
  <PresentationFormat>Widescreen</PresentationFormat>
  <Paragraphs>264</Paragraphs>
  <Slides>20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M</dc:creator>
  <cp:lastModifiedBy>Diego M</cp:lastModifiedBy>
  <cp:revision>411</cp:revision>
  <dcterms:created xsi:type="dcterms:W3CDTF">2021-05-13T14:23:36Z</dcterms:created>
  <dcterms:modified xsi:type="dcterms:W3CDTF">2021-11-30T23:04:00Z</dcterms:modified>
</cp:coreProperties>
</file>